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  <p:sldMasterId id="2147483715" r:id="rId2"/>
    <p:sldMasterId id="2147483711" r:id="rId3"/>
  </p:sldMasterIdLst>
  <p:notesMasterIdLst>
    <p:notesMasterId r:id="rId21"/>
  </p:notesMasterIdLst>
  <p:handoutMasterIdLst>
    <p:handoutMasterId r:id="rId22"/>
  </p:handoutMasterIdLst>
  <p:sldIdLst>
    <p:sldId id="585" r:id="rId4"/>
    <p:sldId id="587" r:id="rId5"/>
    <p:sldId id="589" r:id="rId6"/>
    <p:sldId id="590" r:id="rId7"/>
    <p:sldId id="593" r:id="rId8"/>
    <p:sldId id="601" r:id="rId9"/>
    <p:sldId id="612" r:id="rId10"/>
    <p:sldId id="600" r:id="rId11"/>
    <p:sldId id="605" r:id="rId12"/>
    <p:sldId id="606" r:id="rId13"/>
    <p:sldId id="608" r:id="rId14"/>
    <p:sldId id="609" r:id="rId15"/>
    <p:sldId id="610" r:id="rId16"/>
    <p:sldId id="611" r:id="rId17"/>
    <p:sldId id="614" r:id="rId18"/>
    <p:sldId id="613" r:id="rId19"/>
    <p:sldId id="598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1" id="{65A9B29A-F89A-4A95-9BAC-1547673B6D5F}">
          <p14:sldIdLst>
            <p14:sldId id="585"/>
            <p14:sldId id="587"/>
            <p14:sldId id="589"/>
            <p14:sldId id="590"/>
            <p14:sldId id="593"/>
            <p14:sldId id="601"/>
            <p14:sldId id="612"/>
            <p14:sldId id="600"/>
            <p14:sldId id="605"/>
            <p14:sldId id="606"/>
            <p14:sldId id="608"/>
            <p14:sldId id="609"/>
            <p14:sldId id="610"/>
            <p14:sldId id="611"/>
            <p14:sldId id="614"/>
            <p14:sldId id="613"/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63D4AC"/>
    <a:srgbClr val="E9E9E9"/>
    <a:srgbClr val="2A9A72"/>
    <a:srgbClr val="1E2631"/>
    <a:srgbClr val="7F7F7F"/>
    <a:srgbClr val="222A35"/>
    <a:srgbClr val="2F3A46"/>
    <a:srgbClr val="DBDBDB"/>
    <a:srgbClr val="2F3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26" autoAdjust="0"/>
  </p:normalViewPr>
  <p:slideViewPr>
    <p:cSldViewPr>
      <p:cViewPr varScale="1">
        <p:scale>
          <a:sx n="67" d="100"/>
          <a:sy n="67" d="100"/>
        </p:scale>
        <p:origin x="1380" y="66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9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4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6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5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1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3"/>
            <a:ext cx="9144000" cy="6857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77000">
                <a:schemeClr val="accent1">
                  <a:lumMod val="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"/>
            <a:ext cx="10972800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0F2539"/>
              </a:gs>
              <a:gs pos="0">
                <a:srgbClr val="758697">
                  <a:alpha val="0"/>
                </a:srgbClr>
              </a:gs>
              <a:gs pos="100000">
                <a:srgbClr val="0F253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1B3145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 marL="171450" indent="-171450">
              <a:buNone/>
              <a:defRPr lang="en-US" sz="1600">
                <a:solidFill>
                  <a:srgbClr val="8D98A8"/>
                </a:solidFill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47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0"/>
          <a:stretch/>
        </p:blipFill>
        <p:spPr>
          <a:xfrm>
            <a:off x="1593307" y="2"/>
            <a:ext cx="7550693" cy="6857998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E49D5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85158" y="1722732"/>
            <a:ext cx="1647270" cy="1663615"/>
            <a:chOff x="2436378" y="1445405"/>
            <a:chExt cx="2304430" cy="2327295"/>
          </a:xfrm>
        </p:grpSpPr>
        <p:sp>
          <p:nvSpPr>
            <p:cNvPr id="29" name="Donut 28"/>
            <p:cNvSpPr/>
            <p:nvPr/>
          </p:nvSpPr>
          <p:spPr>
            <a:xfrm>
              <a:off x="2506614" y="1544956"/>
              <a:ext cx="2168207" cy="2168207"/>
            </a:xfrm>
            <a:prstGeom prst="donut">
              <a:avLst>
                <a:gd name="adj" fmla="val 10769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492292" y="1910069"/>
              <a:ext cx="196850" cy="948654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7200000">
              <a:off x="3875644" y="2678618"/>
              <a:ext cx="196850" cy="544359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492292" y="144540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492292" y="3381530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 rot="5400000">
              <a:off x="253353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5400000">
              <a:off x="444679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9217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8"/>
          <a:stretch/>
        </p:blipFill>
        <p:spPr>
          <a:xfrm>
            <a:off x="2631060" y="2"/>
            <a:ext cx="6512940" cy="6857998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6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476984"/>
              </a:gs>
              <a:gs pos="0">
                <a:srgbClr val="17181A">
                  <a:alpha val="0"/>
                </a:srgbClr>
              </a:gs>
              <a:gs pos="100000">
                <a:srgbClr val="17181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587B9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2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5" r="19048"/>
          <a:stretch/>
        </p:blipFill>
        <p:spPr>
          <a:xfrm>
            <a:off x="3599384" y="0"/>
            <a:ext cx="5544616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116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8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5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 (dark)">
    <p:bg>
      <p:bgPr>
        <a:solidFill>
          <a:srgbClr val="1B3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7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2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/>
          <a:stretch/>
        </p:blipFill>
        <p:spPr>
          <a:xfrm>
            <a:off x="35496" y="2"/>
            <a:ext cx="9108504" cy="685799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>
                <a:solidFill>
                  <a:srgbClr val="B38B68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881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4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 (dark)">
    <p:bg>
      <p:bgPr>
        <a:solidFill>
          <a:srgbClr val="B38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6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3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0"/>
          <a:stretch/>
        </p:blipFill>
        <p:spPr>
          <a:xfrm>
            <a:off x="935088" y="2"/>
            <a:ext cx="8208912" cy="685799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solidFill>
                  <a:srgbClr val="D3565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86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1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 (dark)">
    <p:bg>
      <p:bgPr>
        <a:solidFill>
          <a:srgbClr val="60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pPr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44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linhpham.me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feeds.feedburner.com/showeet" TargetMode="External"/><Relationship Id="rId12" Type="http://schemas.openxmlformats.org/officeDocument/2006/relationships/image" Target="../media/image1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hyperlink" Target="https://twitter.com/showeet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hyperlink" Target="https://www.facebook.com/pages/Neetwork/240707325947259" TargetMode="External"/><Relationship Id="rId9" Type="http://schemas.openxmlformats.org/officeDocument/2006/relationships/hyperlink" Target="http://pinterest.com/showeet" TargetMode="External"/><Relationship Id="rId14" Type="http://schemas.openxmlformats.org/officeDocument/2006/relationships/image" Target="../media/image1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EC6B-438E-4571-8270-05B71C1A992C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E24D-1673-4CD9-BEF1-BC417E3184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49587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60" r:id="rId3"/>
    <p:sldLayoutId id="2147483759" r:id="rId4"/>
    <p:sldLayoutId id="2147483761" r:id="rId5"/>
    <p:sldLayoutId id="2147483762" r:id="rId6"/>
    <p:sldLayoutId id="2147483758" r:id="rId7"/>
    <p:sldLayoutId id="2147483763" r:id="rId8"/>
    <p:sldLayoutId id="2147483764" r:id="rId9"/>
    <p:sldLayoutId id="2147483756" r:id="rId10"/>
    <p:sldLayoutId id="2147483753" r:id="rId11"/>
    <p:sldLayoutId id="2147483754" r:id="rId12"/>
    <p:sldLayoutId id="214748375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65536"/>
            <a:ext cx="3240360" cy="2387600"/>
          </a:xfrm>
        </p:spPr>
        <p:txBody>
          <a:bodyPr>
            <a:normAutofit/>
          </a:bodyPr>
          <a:lstStyle/>
          <a:p>
            <a:r>
              <a:rPr lang="en-US" sz="4800" b="1" dirty="0" err="1" smtClean="0"/>
              <a:t>Chuỗi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trong</a:t>
            </a:r>
            <a:r>
              <a:rPr lang="en-US" sz="4800" b="1" dirty="0" smtClean="0"/>
              <a:t> Assembly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Ngô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Hiếu</a:t>
            </a:r>
            <a:endParaRPr lang="en-US" sz="2000" dirty="0" smtClean="0"/>
          </a:p>
          <a:p>
            <a:r>
              <a:rPr lang="en-US" sz="2000" dirty="0" err="1" smtClean="0"/>
              <a:t>Lê</a:t>
            </a:r>
            <a:r>
              <a:rPr lang="en-US" sz="2000" dirty="0" smtClean="0"/>
              <a:t> </a:t>
            </a:r>
            <a:r>
              <a:rPr lang="en-US" sz="2000" dirty="0" err="1" smtClean="0"/>
              <a:t>Việt</a:t>
            </a:r>
            <a:r>
              <a:rPr lang="en-US" sz="2000" dirty="0" smtClean="0"/>
              <a:t> Tri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89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6752"/>
            <a:ext cx="8263830" cy="331222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2060"/>
                </a:solidFill>
              </a:rPr>
              <a:t>compareLengthString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MACRO</a:t>
            </a:r>
            <a:r>
              <a:rPr lang="en-US" sz="1600" dirty="0"/>
              <a:t> </a:t>
            </a:r>
            <a:r>
              <a:rPr lang="en-US" sz="1600" dirty="0" smtClean="0"/>
              <a:t>string1,string2  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MOV BX,0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CMP string1[</a:t>
            </a:r>
            <a:r>
              <a:rPr lang="en-US" sz="1600" dirty="0" err="1"/>
              <a:t>bx</a:t>
            </a:r>
            <a:r>
              <a:rPr lang="en-US" sz="1600" dirty="0"/>
              <a:t>],'$'</a:t>
            </a:r>
          </a:p>
          <a:p>
            <a:pPr marL="0" indent="0">
              <a:buNone/>
            </a:pPr>
            <a:r>
              <a:rPr lang="en-US" sz="1600" dirty="0"/>
              <a:t>        JE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</a:t>
            </a:r>
          </a:p>
          <a:p>
            <a:pPr marL="0" indent="0">
              <a:buNone/>
            </a:pPr>
            <a:r>
              <a:rPr lang="en-US" sz="1600" dirty="0"/>
              <a:t>        INC BX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</a:t>
            </a:r>
            <a:endParaRPr 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</a:t>
            </a:r>
            <a:r>
              <a:rPr lang="en-US" sz="1600" dirty="0"/>
              <a:t>: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        MOV length1,BX</a:t>
            </a:r>
          </a:p>
          <a:p>
            <a:pPr marL="0" indent="0">
              <a:buNone/>
            </a:pPr>
            <a:r>
              <a:rPr lang="en-US" sz="1600" dirty="0"/>
              <a:t>    MOV BX,0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lengthloop1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CMP string2[</a:t>
            </a:r>
            <a:r>
              <a:rPr lang="en-US" sz="1600" dirty="0" err="1"/>
              <a:t>bx</a:t>
            </a:r>
            <a:r>
              <a:rPr lang="en-US" sz="1600" dirty="0"/>
              <a:t>],'$'</a:t>
            </a:r>
          </a:p>
          <a:p>
            <a:pPr marL="0" indent="0">
              <a:buNone/>
            </a:pPr>
            <a:r>
              <a:rPr lang="en-US" sz="1600" dirty="0"/>
              <a:t>        JE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save1</a:t>
            </a:r>
          </a:p>
          <a:p>
            <a:pPr marL="0" indent="0">
              <a:buNone/>
            </a:pPr>
            <a:r>
              <a:rPr lang="en-US" sz="1600" dirty="0"/>
              <a:t>        INC BX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lengthloop1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save1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MOV length2,BX   </a:t>
            </a:r>
          </a:p>
          <a:p>
            <a:pPr marL="0" indent="0">
              <a:buNone/>
            </a:pPr>
            <a:r>
              <a:rPr lang="en-US" sz="1600" dirty="0"/>
              <a:t>    MOV DX,length1</a:t>
            </a:r>
          </a:p>
          <a:p>
            <a:pPr marL="0" indent="0">
              <a:buNone/>
            </a:pPr>
            <a:r>
              <a:rPr lang="en-US" sz="1600" dirty="0"/>
              <a:t>    CMP DX,BX</a:t>
            </a:r>
          </a:p>
          <a:p>
            <a:pPr marL="0" indent="0">
              <a:buNone/>
            </a:pPr>
            <a:r>
              <a:rPr lang="en-US" sz="1600" dirty="0"/>
              <a:t>    JE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equalLength</a:t>
            </a:r>
            <a:endParaRPr 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    JB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length1Longer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outputString</a:t>
            </a:r>
            <a:r>
              <a:rPr lang="en-US" sz="1600" dirty="0"/>
              <a:t> msgString1Longer</a:t>
            </a:r>
          </a:p>
          <a:p>
            <a:pPr marL="0" indent="0">
              <a:buNone/>
            </a:pPr>
            <a:r>
              <a:rPr lang="en-US" sz="1600" dirty="0"/>
              <a:t>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length1Longer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outputString</a:t>
            </a:r>
            <a:r>
              <a:rPr lang="en-US" sz="1600" dirty="0"/>
              <a:t> msgString2Longer</a:t>
            </a:r>
          </a:p>
          <a:p>
            <a:pPr marL="0" indent="0">
              <a:buNone/>
            </a:pPr>
            <a:r>
              <a:rPr lang="en-US" sz="1600" dirty="0"/>
              <a:t>        JMP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equalLength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outputString</a:t>
            </a:r>
            <a:r>
              <a:rPr lang="en-US" sz="1600" dirty="0"/>
              <a:t> </a:t>
            </a:r>
            <a:r>
              <a:rPr lang="en-US" sz="1600" dirty="0" err="1"/>
              <a:t>msgStringEqualLonger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exit</a:t>
            </a:r>
            <a:r>
              <a:rPr lang="en-US" sz="1600" dirty="0"/>
              <a:t>:        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ENDM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119" y="-4034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1" dirty="0" smtClean="0"/>
              <a:t>So </a:t>
            </a:r>
            <a:r>
              <a:rPr lang="en-US" b="1" i="1" dirty="0" err="1" smtClean="0"/>
              <a:t>sánh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độ</a:t>
            </a:r>
            <a:r>
              <a:rPr lang="en-US" b="1" i="1" dirty="0" smtClean="0"/>
              <a:t> </a:t>
            </a:r>
            <a:r>
              <a:rPr lang="en-US" b="1" i="1" dirty="0" err="1" smtClean="0"/>
              <a:t>dài</a:t>
            </a:r>
            <a:r>
              <a:rPr lang="en-US" b="1" i="1" dirty="0" smtClean="0"/>
              <a:t> </a:t>
            </a:r>
            <a:r>
              <a:rPr lang="en-US" b="1" i="1" dirty="0" err="1" smtClean="0"/>
              <a:t>chuỗi</a:t>
            </a:r>
            <a:endParaRPr lang="en-US" b="1" i="1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SO SÁNH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11</a:t>
            </a:fld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259632" y="2060848"/>
            <a:ext cx="6336704" cy="2448272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prstClr val="white"/>
                </a:solidFill>
              </a:rPr>
              <a:t>So </a:t>
            </a:r>
            <a:r>
              <a:rPr lang="en-US" sz="2400" dirty="0" err="1">
                <a:solidFill>
                  <a:prstClr val="white"/>
                </a:solidFill>
              </a:rPr>
              <a:t>sánh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xem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chuỗi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nào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lớn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hơn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>
                <a:solidFill>
                  <a:prstClr val="white"/>
                </a:solidFill>
              </a:rPr>
              <a:t>VD:</a:t>
            </a:r>
          </a:p>
          <a:p>
            <a:r>
              <a:rPr lang="en-US" sz="2400" dirty="0" err="1">
                <a:solidFill>
                  <a:prstClr val="white"/>
                </a:solidFill>
              </a:rPr>
              <a:t>abc</a:t>
            </a:r>
            <a:r>
              <a:rPr lang="en-US" sz="2400" dirty="0">
                <a:solidFill>
                  <a:prstClr val="white"/>
                </a:solidFill>
              </a:rPr>
              <a:t>&gt;</a:t>
            </a:r>
            <a:r>
              <a:rPr lang="en-US" sz="2400" dirty="0" err="1">
                <a:solidFill>
                  <a:prstClr val="white"/>
                </a:solidFill>
              </a:rPr>
              <a:t>ab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bcs</a:t>
            </a:r>
            <a:r>
              <a:rPr lang="en-US" sz="2400" dirty="0">
                <a:solidFill>
                  <a:prstClr val="white"/>
                </a:solidFill>
              </a:rPr>
              <a:t>&lt;</a:t>
            </a:r>
            <a:r>
              <a:rPr lang="en-US" sz="2400" dirty="0" err="1">
                <a:solidFill>
                  <a:prstClr val="white"/>
                </a:solidFill>
              </a:rPr>
              <a:t>dcs</a:t>
            </a:r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abcd</a:t>
            </a:r>
            <a:r>
              <a:rPr lang="en-US" sz="2400" dirty="0">
                <a:solidFill>
                  <a:prstClr val="white"/>
                </a:solidFill>
              </a:rPr>
              <a:t>&gt;</a:t>
            </a:r>
            <a:r>
              <a:rPr lang="en-US" sz="2400" dirty="0" err="1">
                <a:solidFill>
                  <a:prstClr val="white"/>
                </a:solidFill>
              </a:rPr>
              <a:t>def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SO SÁNH CHUỖI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4" y="1484784"/>
            <a:ext cx="8534405" cy="4464496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compareString</a:t>
            </a:r>
            <a:r>
              <a:rPr lang="en-US" dirty="0"/>
              <a:t> MACRO string1,string2  </a:t>
            </a:r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lengthloop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CMP string1[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JE save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</a:t>
            </a:r>
            <a:r>
              <a:rPr lang="en-US" dirty="0" err="1"/>
              <a:t>lengthloop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save:</a:t>
            </a:r>
          </a:p>
          <a:p>
            <a:pPr marL="0" indent="0">
              <a:buNone/>
            </a:pPr>
            <a:r>
              <a:rPr lang="en-US" dirty="0"/>
              <a:t>        MOV length1,BX</a:t>
            </a:r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lengthloop1:</a:t>
            </a:r>
          </a:p>
          <a:p>
            <a:pPr marL="0" indent="0">
              <a:buNone/>
            </a:pPr>
            <a:r>
              <a:rPr lang="en-US" dirty="0"/>
              <a:t>        CMP string2[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JE save1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lengthloop1</a:t>
            </a:r>
          </a:p>
          <a:p>
            <a:pPr marL="0" indent="0">
              <a:buNone/>
            </a:pPr>
            <a:r>
              <a:rPr lang="en-US" dirty="0"/>
              <a:t>    save1:</a:t>
            </a:r>
          </a:p>
          <a:p>
            <a:pPr marL="0" indent="0">
              <a:buNone/>
            </a:pPr>
            <a:r>
              <a:rPr lang="en-US" dirty="0"/>
              <a:t>        MOV length2,BX   </a:t>
            </a:r>
          </a:p>
          <a:p>
            <a:pPr marL="0" indent="0">
              <a:buNone/>
            </a:pPr>
            <a:r>
              <a:rPr lang="en-US" dirty="0"/>
              <a:t>    MOV DX,length1</a:t>
            </a:r>
          </a:p>
          <a:p>
            <a:pPr marL="0" indent="0">
              <a:buNone/>
            </a:pPr>
            <a:r>
              <a:rPr lang="en-US" dirty="0"/>
              <a:t>    CMP DX,BX</a:t>
            </a:r>
          </a:p>
          <a:p>
            <a:pPr marL="0" indent="0">
              <a:buNone/>
            </a:pPr>
            <a:r>
              <a:rPr lang="en-US" dirty="0"/>
              <a:t>    JE </a:t>
            </a:r>
            <a:r>
              <a:rPr lang="en-US" dirty="0" err="1"/>
              <a:t>equalLength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JB length1Longer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outputString</a:t>
            </a:r>
            <a:r>
              <a:rPr lang="en-US" dirty="0"/>
              <a:t> msgString1CMP</a:t>
            </a:r>
          </a:p>
          <a:p>
            <a:pPr marL="0" indent="0">
              <a:buNone/>
            </a:pPr>
            <a:r>
              <a:rPr lang="en-US" dirty="0"/>
              <a:t>    JMP exit</a:t>
            </a:r>
          </a:p>
          <a:p>
            <a:pPr marL="0" indent="0">
              <a:buNone/>
            </a:pPr>
            <a:r>
              <a:rPr lang="en-US" dirty="0"/>
              <a:t>    length1Longer: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msgString2CMP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equalLength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MOV BX,0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loopCMP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CMP string1[</a:t>
            </a:r>
            <a:r>
              <a:rPr lang="en-US" dirty="0" err="1"/>
              <a:t>bx</a:t>
            </a:r>
            <a:r>
              <a:rPr lang="en-US" dirty="0"/>
              <a:t>],'$'</a:t>
            </a:r>
          </a:p>
          <a:p>
            <a:pPr marL="0" indent="0">
              <a:buNone/>
            </a:pPr>
            <a:r>
              <a:rPr lang="en-US" dirty="0"/>
              <a:t>            JE </a:t>
            </a:r>
            <a:r>
              <a:rPr lang="en-US" dirty="0" err="1"/>
              <a:t>equalCMP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 MOV CL,string1[</a:t>
            </a:r>
            <a:r>
              <a:rPr lang="en-US" dirty="0" err="1"/>
              <a:t>bx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MOV DL,string2[</a:t>
            </a:r>
            <a:r>
              <a:rPr lang="en-US" dirty="0" err="1"/>
              <a:t>bx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CMP CL,DL</a:t>
            </a:r>
          </a:p>
          <a:p>
            <a:pPr marL="0" indent="0">
              <a:buNone/>
            </a:pPr>
            <a:r>
              <a:rPr lang="en-US" dirty="0"/>
              <a:t>            JA string1CMP</a:t>
            </a:r>
          </a:p>
          <a:p>
            <a:pPr marL="0" indent="0">
              <a:buNone/>
            </a:pPr>
            <a:r>
              <a:rPr lang="en-US" dirty="0"/>
              <a:t>            JB string2CMP</a:t>
            </a:r>
          </a:p>
          <a:p>
            <a:pPr marL="0" indent="0">
              <a:buNone/>
            </a:pPr>
            <a:r>
              <a:rPr lang="en-US" dirty="0"/>
              <a:t>            INC BX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loopCMP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string1CMP: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msgString1CMP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    string2CMP: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msgString2CMP</a:t>
            </a:r>
          </a:p>
          <a:p>
            <a:pPr marL="0" indent="0">
              <a:buNone/>
            </a:pPr>
            <a:r>
              <a:rPr lang="en-US" dirty="0"/>
              <a:t>        JMP exit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equalCMP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outputString</a:t>
            </a:r>
            <a:r>
              <a:rPr lang="en-US" dirty="0"/>
              <a:t> </a:t>
            </a:r>
            <a:r>
              <a:rPr lang="en-US" dirty="0" err="1"/>
              <a:t>msgStringEqualCMP</a:t>
            </a: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exit:    </a:t>
            </a:r>
          </a:p>
          <a:p>
            <a:pPr marL="0" indent="0">
              <a:buNone/>
            </a:pPr>
            <a:r>
              <a:rPr lang="en-US" dirty="0"/>
              <a:t>ENDM</a:t>
            </a: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TÌM KIẾM KÍ TỰ TRONG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55776" y="6444224"/>
            <a:ext cx="4081332" cy="365125"/>
          </a:xfrm>
        </p:spPr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1259632" y="2564904"/>
            <a:ext cx="6336704" cy="1512168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kiếm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chuỗi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Trả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trị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địa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chỉ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hoặc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N(NULL) </a:t>
            </a:r>
            <a:r>
              <a:rPr lang="en-US" sz="2400" dirty="0" err="1">
                <a:solidFill>
                  <a:schemeClr val="tx1"/>
                </a:solidFill>
              </a:rPr>
              <a:t>nếu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thấy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0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TÌM KIẾM KÍ TỰ TRONG CHUỖI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14715" cy="4351338"/>
          </a:xfrm>
        </p:spPr>
        <p:txBody>
          <a:bodyPr numCol="3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searchCharString</a:t>
            </a:r>
            <a:r>
              <a:rPr lang="en-US" dirty="0"/>
              <a:t> MACRO </a:t>
            </a:r>
            <a:r>
              <a:rPr lang="en-US" dirty="0" err="1"/>
              <a:t>string,findChar,result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MOV BX,0</a:t>
            </a:r>
          </a:p>
          <a:p>
            <a:pPr marL="0" indent="0">
              <a:buNone/>
            </a:pPr>
            <a:r>
              <a:rPr lang="en-US" dirty="0"/>
              <a:t>    MOV CX,0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searchLoop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CMP string[</a:t>
            </a:r>
            <a:r>
              <a:rPr lang="en-US" dirty="0" err="1" smtClean="0"/>
              <a:t>bx</a:t>
            </a:r>
            <a:r>
              <a:rPr lang="en-US" dirty="0" smtClean="0"/>
              <a:t>],'$'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JE </a:t>
            </a:r>
            <a:r>
              <a:rPr lang="en-US" dirty="0" err="1" smtClean="0"/>
              <a:t>notfound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MOV </a:t>
            </a:r>
            <a:r>
              <a:rPr lang="en-US" dirty="0" err="1"/>
              <a:t>DL,string</a:t>
            </a:r>
            <a:r>
              <a:rPr lang="en-US" dirty="0"/>
              <a:t>[</a:t>
            </a:r>
            <a:r>
              <a:rPr lang="en-US" dirty="0" err="1"/>
              <a:t>bx</a:t>
            </a:r>
            <a:r>
              <a:rPr lang="en-US" dirty="0"/>
              <a:t>]     </a:t>
            </a:r>
          </a:p>
          <a:p>
            <a:pPr marL="0" indent="0">
              <a:buNone/>
            </a:pPr>
            <a:r>
              <a:rPr lang="en-US" dirty="0"/>
              <a:t>        CMP </a:t>
            </a:r>
            <a:r>
              <a:rPr lang="en-US" dirty="0" err="1"/>
              <a:t>DL,findChar</a:t>
            </a: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 smtClean="0"/>
              <a:t>        JE </a:t>
            </a:r>
            <a:r>
              <a:rPr lang="en-US" dirty="0"/>
              <a:t>found</a:t>
            </a:r>
          </a:p>
          <a:p>
            <a:pPr marL="0" indent="0">
              <a:buNone/>
            </a:pPr>
            <a:r>
              <a:rPr lang="en-US" dirty="0"/>
              <a:t>        INC BX</a:t>
            </a:r>
          </a:p>
          <a:p>
            <a:pPr marL="0" indent="0">
              <a:buNone/>
            </a:pPr>
            <a:r>
              <a:rPr lang="en-US" dirty="0"/>
              <a:t>        JMP </a:t>
            </a:r>
            <a:r>
              <a:rPr lang="en-US" dirty="0" err="1"/>
              <a:t>searchLoop</a:t>
            </a: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found: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/>
              <a:t>MOV AX,BX    </a:t>
            </a:r>
          </a:p>
          <a:p>
            <a:pPr marL="0" indent="0">
              <a:buNone/>
            </a:pPr>
            <a:r>
              <a:rPr lang="en-US" dirty="0"/>
              <a:t>            MOV BX,0 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loopsave</a:t>
            </a:r>
            <a:r>
              <a:rPr lang="en-US" dirty="0"/>
              <a:t>:  </a:t>
            </a:r>
          </a:p>
          <a:p>
            <a:pPr marL="0" indent="0">
              <a:buNone/>
            </a:pPr>
            <a:r>
              <a:rPr lang="en-US" dirty="0"/>
              <a:t>            MOV DX,0</a:t>
            </a:r>
          </a:p>
          <a:p>
            <a:pPr marL="0" indent="0">
              <a:buNone/>
            </a:pPr>
            <a:r>
              <a:rPr lang="en-US" dirty="0"/>
              <a:t>            MOV CX,10</a:t>
            </a:r>
          </a:p>
          <a:p>
            <a:pPr marL="0" indent="0">
              <a:buNone/>
            </a:pPr>
            <a:r>
              <a:rPr lang="en-US" dirty="0"/>
              <a:t>            DIV CX</a:t>
            </a:r>
          </a:p>
          <a:p>
            <a:pPr marL="0" indent="0">
              <a:buNone/>
            </a:pPr>
            <a:r>
              <a:rPr lang="en-US" dirty="0"/>
              <a:t>            CMP AX,0</a:t>
            </a:r>
          </a:p>
          <a:p>
            <a:pPr marL="0" indent="0">
              <a:buNone/>
            </a:pPr>
            <a:r>
              <a:rPr lang="en-US" dirty="0"/>
              <a:t>            JE exit 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],DL             </a:t>
            </a:r>
          </a:p>
          <a:p>
            <a:pPr marL="0" indent="0">
              <a:buNone/>
            </a:pPr>
            <a:r>
              <a:rPr lang="en-US" dirty="0"/>
              <a:t>            ADD result[</a:t>
            </a:r>
            <a:r>
              <a:rPr lang="en-US" dirty="0" err="1"/>
              <a:t>bx</a:t>
            </a:r>
            <a:r>
              <a:rPr lang="en-US" dirty="0"/>
              <a:t>],'0'</a:t>
            </a:r>
          </a:p>
          <a:p>
            <a:pPr marL="0" indent="0">
              <a:buNone/>
            </a:pPr>
            <a:r>
              <a:rPr lang="en-US" dirty="0"/>
              <a:t>            INC BX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loopsave</a:t>
            </a: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     exit: 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],DL </a:t>
            </a:r>
          </a:p>
          <a:p>
            <a:pPr marL="0" indent="0">
              <a:buNone/>
            </a:pPr>
            <a:r>
              <a:rPr lang="en-US" dirty="0"/>
              <a:t>            ADD result[</a:t>
            </a:r>
            <a:r>
              <a:rPr lang="en-US" dirty="0" err="1"/>
              <a:t>bx</a:t>
            </a:r>
            <a:r>
              <a:rPr lang="en-US" dirty="0"/>
              <a:t>],'0'</a:t>
            </a:r>
          </a:p>
          <a:p>
            <a:pPr marL="0" indent="0">
              <a:buNone/>
            </a:pPr>
            <a:r>
              <a:rPr lang="en-US" dirty="0"/>
              <a:t>            JMP </a:t>
            </a:r>
            <a:r>
              <a:rPr lang="en-US" dirty="0" err="1"/>
              <a:t>totalexit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notfound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        MOV BX,0          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/>
              <a:t>MOV DL,'N'</a:t>
            </a:r>
          </a:p>
          <a:p>
            <a:pPr marL="0" indent="0">
              <a:buNone/>
            </a:pPr>
            <a:r>
              <a:rPr lang="en-US" dirty="0"/>
              <a:t>            MOV result[</a:t>
            </a:r>
            <a:r>
              <a:rPr lang="en-US" dirty="0" err="1"/>
              <a:t>bx</a:t>
            </a:r>
            <a:r>
              <a:rPr lang="en-US" dirty="0"/>
              <a:t>],'N'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totalexit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xâu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S1,S2</a:t>
            </a:r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S2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</a:t>
            </a:r>
          </a:p>
          <a:p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S1 </a:t>
            </a:r>
            <a:r>
              <a:rPr lang="en-US" dirty="0" err="1" smtClean="0"/>
              <a:t>nếu</a:t>
            </a:r>
            <a:r>
              <a:rPr lang="en-US" dirty="0" smtClean="0"/>
              <a:t> S2 </a:t>
            </a:r>
            <a:r>
              <a:rPr lang="en-US" dirty="0" err="1" smtClean="0"/>
              <a:t>có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N(NULL)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5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 smtClean="0"/>
              <a:t>xâu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856984" cy="4968552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searchStringinString</a:t>
            </a:r>
            <a:r>
              <a:rPr lang="en-US" sz="1200" dirty="0"/>
              <a:t> MACRO string1, string2 , </a:t>
            </a:r>
            <a:r>
              <a:rPr lang="en-US" sz="1200" dirty="0" smtClean="0"/>
              <a:t>result   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MOV BX,0</a:t>
            </a:r>
          </a:p>
          <a:p>
            <a:pPr marL="0" indent="0">
              <a:buNone/>
            </a:pPr>
            <a:r>
              <a:rPr lang="en-US" sz="1200" dirty="0"/>
              <a:t>    MOV CX,0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searchLoop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dirty="0"/>
              <a:t>        CMP string1[</a:t>
            </a:r>
            <a:r>
              <a:rPr lang="en-US" sz="1200" dirty="0" err="1"/>
              <a:t>bx</a:t>
            </a:r>
            <a:r>
              <a:rPr lang="en-US" sz="1200" dirty="0"/>
              <a:t>],'$' ;Check not the end of string        </a:t>
            </a:r>
          </a:p>
          <a:p>
            <a:pPr marL="0" indent="0">
              <a:buNone/>
            </a:pPr>
            <a:r>
              <a:rPr lang="en-US" sz="1200" dirty="0"/>
              <a:t>        JE </a:t>
            </a:r>
            <a:r>
              <a:rPr lang="en-US" sz="1200" dirty="0" err="1"/>
              <a:t>notfound</a:t>
            </a: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      MOV DL,string1[</a:t>
            </a:r>
            <a:r>
              <a:rPr lang="en-US" sz="1200" dirty="0" err="1"/>
              <a:t>bx</a:t>
            </a:r>
            <a:r>
              <a:rPr lang="en-US" sz="1200" dirty="0"/>
              <a:t>]     </a:t>
            </a:r>
          </a:p>
          <a:p>
            <a:pPr marL="0" indent="0">
              <a:buNone/>
            </a:pPr>
            <a:r>
              <a:rPr lang="en-US" sz="1200" dirty="0"/>
              <a:t>        CMP DL,string2[0]    ;Search </a:t>
            </a:r>
            <a:r>
              <a:rPr lang="en-US" sz="1200" dirty="0" err="1"/>
              <a:t>findChar</a:t>
            </a:r>
            <a:r>
              <a:rPr lang="en-US" sz="1200" dirty="0"/>
              <a:t> in string</a:t>
            </a:r>
          </a:p>
          <a:p>
            <a:pPr marL="0" indent="0">
              <a:buNone/>
            </a:pPr>
            <a:r>
              <a:rPr lang="en-US" sz="1200" dirty="0"/>
              <a:t>        JE </a:t>
            </a:r>
            <a:r>
              <a:rPr lang="en-US" sz="1200" dirty="0" err="1"/>
              <a:t>checkNextChar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INC BX</a:t>
            </a:r>
          </a:p>
          <a:p>
            <a:pPr marL="0" indent="0">
              <a:buNone/>
            </a:pPr>
            <a:r>
              <a:rPr lang="en-US" sz="1200" dirty="0"/>
              <a:t>        JMP </a:t>
            </a:r>
            <a:r>
              <a:rPr lang="en-US" sz="1200" dirty="0" err="1"/>
              <a:t>searchLoop</a:t>
            </a:r>
            <a:r>
              <a:rPr lang="en-US" sz="1200" dirty="0"/>
              <a:t>       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checkNextChar</a:t>
            </a:r>
            <a:r>
              <a:rPr lang="en-US" sz="1200" dirty="0"/>
              <a:t>:              </a:t>
            </a:r>
          </a:p>
          <a:p>
            <a:pPr marL="0" indent="0">
              <a:buNone/>
            </a:pPr>
            <a:r>
              <a:rPr lang="en-US" sz="1200" dirty="0"/>
              <a:t>       MOV </a:t>
            </a:r>
            <a:r>
              <a:rPr lang="en-US" sz="1200" dirty="0" err="1"/>
              <a:t>temp,BX</a:t>
            </a:r>
            <a:r>
              <a:rPr lang="en-US" sz="1200" dirty="0"/>
              <a:t>   </a:t>
            </a:r>
          </a:p>
          <a:p>
            <a:pPr marL="0" indent="0">
              <a:buNone/>
            </a:pPr>
            <a:r>
              <a:rPr lang="en-US" sz="1200" dirty="0"/>
              <a:t>       MOV CX,0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loopcheckNextChar</a:t>
            </a:r>
            <a:r>
              <a:rPr lang="en-US" sz="1200" dirty="0"/>
              <a:t>: 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INC CX  </a:t>
            </a:r>
          </a:p>
          <a:p>
            <a:pPr marL="0" indent="0">
              <a:buNone/>
            </a:pPr>
            <a:r>
              <a:rPr lang="en-US" sz="1200" dirty="0"/>
              <a:t>           CMP string2[BX],'$'</a:t>
            </a:r>
          </a:p>
          <a:p>
            <a:pPr marL="0" indent="0">
              <a:buNone/>
            </a:pPr>
            <a:r>
              <a:rPr lang="en-US" sz="1200" dirty="0"/>
              <a:t>           JE save</a:t>
            </a:r>
          </a:p>
          <a:p>
            <a:pPr marL="0" indent="0">
              <a:buNone/>
            </a:pPr>
            <a:r>
              <a:rPr lang="en-US" sz="1200" dirty="0"/>
              <a:t>           MOV </a:t>
            </a:r>
            <a:r>
              <a:rPr lang="en-US" sz="1200" dirty="0" err="1"/>
              <a:t>BX,temp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ADD BX,CX    </a:t>
            </a:r>
          </a:p>
          <a:p>
            <a:pPr marL="0" indent="0">
              <a:buNone/>
            </a:pPr>
            <a:r>
              <a:rPr lang="en-US" sz="1200" dirty="0"/>
              <a:t>           MOV DL,string1[BX] </a:t>
            </a:r>
          </a:p>
          <a:p>
            <a:pPr marL="0" indent="0">
              <a:buNone/>
            </a:pPr>
            <a:r>
              <a:rPr lang="en-US" sz="1200" dirty="0"/>
              <a:t>           MOV BX,CX  </a:t>
            </a:r>
          </a:p>
          <a:p>
            <a:pPr marL="0" indent="0">
              <a:buNone/>
            </a:pPr>
            <a:r>
              <a:rPr lang="en-US" sz="1200" dirty="0"/>
              <a:t>           MOV DH,string2[BX]</a:t>
            </a:r>
          </a:p>
          <a:p>
            <a:pPr marL="0" indent="0">
              <a:buNone/>
            </a:pPr>
            <a:r>
              <a:rPr lang="en-US" sz="1200" dirty="0"/>
              <a:t>           CMP DL,DH </a:t>
            </a:r>
          </a:p>
          <a:p>
            <a:pPr marL="0" indent="0">
              <a:buNone/>
            </a:pPr>
            <a:r>
              <a:rPr lang="en-US" sz="1200" dirty="0"/>
              <a:t>           JE </a:t>
            </a:r>
            <a:r>
              <a:rPr lang="en-US" sz="1200" dirty="0" err="1"/>
              <a:t>loopcheckNextChar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MOV </a:t>
            </a:r>
            <a:r>
              <a:rPr lang="en-US" sz="1200" dirty="0" err="1"/>
              <a:t>BX,temp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INC BX</a:t>
            </a:r>
          </a:p>
          <a:p>
            <a:pPr marL="0" indent="0">
              <a:buNone/>
            </a:pPr>
            <a:r>
              <a:rPr lang="en-US" sz="1200" dirty="0"/>
              <a:t>           JMP </a:t>
            </a:r>
            <a:r>
              <a:rPr lang="en-US" sz="1200" dirty="0" err="1"/>
              <a:t>searchLoop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save:    </a:t>
            </a:r>
            <a:r>
              <a:rPr lang="en-US" sz="1200" dirty="0" smtClean="0"/>
              <a:t>            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 MOV </a:t>
            </a:r>
            <a:r>
              <a:rPr lang="en-US" sz="1200" dirty="0" err="1"/>
              <a:t>AX,temp</a:t>
            </a:r>
            <a:r>
              <a:rPr lang="en-US" sz="1200" dirty="0"/>
              <a:t>    </a:t>
            </a:r>
          </a:p>
          <a:p>
            <a:pPr marL="0" indent="0">
              <a:buNone/>
            </a:pPr>
            <a:r>
              <a:rPr lang="en-US" sz="1200" dirty="0"/>
              <a:t>            MOV BX,0 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loopsave</a:t>
            </a:r>
            <a:r>
              <a:rPr lang="en-US" sz="1200" dirty="0"/>
              <a:t>:  </a:t>
            </a:r>
          </a:p>
          <a:p>
            <a:pPr marL="0" indent="0">
              <a:buNone/>
            </a:pPr>
            <a:r>
              <a:rPr lang="en-US" sz="1200" dirty="0"/>
              <a:t>            MOV DX,0</a:t>
            </a:r>
          </a:p>
          <a:p>
            <a:pPr marL="0" indent="0">
              <a:buNone/>
            </a:pPr>
            <a:r>
              <a:rPr lang="en-US" sz="1200" dirty="0"/>
              <a:t>            MOV CX,10</a:t>
            </a:r>
          </a:p>
          <a:p>
            <a:pPr marL="0" indent="0">
              <a:buNone/>
            </a:pPr>
            <a:r>
              <a:rPr lang="en-US" sz="1200" dirty="0"/>
              <a:t>            DIV CX</a:t>
            </a:r>
          </a:p>
          <a:p>
            <a:pPr marL="0" indent="0">
              <a:buNone/>
            </a:pPr>
            <a:r>
              <a:rPr lang="en-US" sz="1200" dirty="0"/>
              <a:t>            CMP AX,0</a:t>
            </a:r>
          </a:p>
          <a:p>
            <a:pPr marL="0" indent="0">
              <a:buNone/>
            </a:pPr>
            <a:r>
              <a:rPr lang="en-US" sz="1200" dirty="0"/>
              <a:t>            JE exit 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],DL             </a:t>
            </a:r>
          </a:p>
          <a:p>
            <a:pPr marL="0" indent="0">
              <a:buNone/>
            </a:pPr>
            <a:r>
              <a:rPr lang="en-US" sz="1200" dirty="0"/>
              <a:t>            ADD result[</a:t>
            </a:r>
            <a:r>
              <a:rPr lang="en-US" sz="1200" dirty="0" err="1"/>
              <a:t>bx</a:t>
            </a:r>
            <a:r>
              <a:rPr lang="en-US" sz="1200" dirty="0"/>
              <a:t>],'0'</a:t>
            </a:r>
          </a:p>
          <a:p>
            <a:pPr marL="0" indent="0">
              <a:buNone/>
            </a:pPr>
            <a:r>
              <a:rPr lang="en-US" sz="1200" dirty="0"/>
              <a:t>            INC BX</a:t>
            </a:r>
          </a:p>
          <a:p>
            <a:pPr marL="0" indent="0">
              <a:buNone/>
            </a:pPr>
            <a:r>
              <a:rPr lang="en-US" sz="1200" dirty="0"/>
              <a:t>            JMP </a:t>
            </a:r>
            <a:r>
              <a:rPr lang="en-US" sz="1200" dirty="0" err="1"/>
              <a:t>loopsave</a:t>
            </a:r>
            <a:r>
              <a:rPr lang="en-US" sz="1200" dirty="0"/>
              <a:t>    </a:t>
            </a:r>
          </a:p>
          <a:p>
            <a:pPr marL="0" indent="0">
              <a:buNone/>
            </a:pPr>
            <a:r>
              <a:rPr lang="en-US" sz="1200" dirty="0"/>
              <a:t>       exit: 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],DL </a:t>
            </a:r>
          </a:p>
          <a:p>
            <a:pPr marL="0" indent="0">
              <a:buNone/>
            </a:pPr>
            <a:r>
              <a:rPr lang="en-US" sz="1200" dirty="0"/>
              <a:t>            ADD result[</a:t>
            </a:r>
            <a:r>
              <a:rPr lang="en-US" sz="1200" dirty="0" err="1"/>
              <a:t>bx</a:t>
            </a:r>
            <a:r>
              <a:rPr lang="en-US" sz="1200" dirty="0"/>
              <a:t>],'0'</a:t>
            </a:r>
          </a:p>
          <a:p>
            <a:pPr marL="0" indent="0">
              <a:buNone/>
            </a:pPr>
            <a:r>
              <a:rPr lang="en-US" sz="1200" dirty="0"/>
              <a:t>            JMP </a:t>
            </a:r>
            <a:r>
              <a:rPr lang="en-US" sz="1200" dirty="0" err="1"/>
              <a:t>totalexit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 smtClean="0"/>
              <a:t>notfound</a:t>
            </a:r>
            <a:r>
              <a:rPr lang="en-US" sz="1200" dirty="0" smtClean="0"/>
              <a:t>:</a:t>
            </a:r>
          </a:p>
          <a:p>
            <a:pPr marL="0" indent="0">
              <a:buNone/>
            </a:pPr>
            <a:r>
              <a:rPr lang="en-US" sz="1200" dirty="0" smtClean="0"/>
              <a:t>            </a:t>
            </a:r>
            <a:r>
              <a:rPr lang="en-US" sz="1200" dirty="0"/>
              <a:t>MOV BX,0          </a:t>
            </a:r>
          </a:p>
          <a:p>
            <a:pPr marL="0" indent="0">
              <a:buNone/>
            </a:pPr>
            <a:r>
              <a:rPr lang="en-US" sz="1200" dirty="0"/>
              <a:t>            MOV DL,'N'</a:t>
            </a:r>
          </a:p>
          <a:p>
            <a:pPr marL="0" indent="0">
              <a:buNone/>
            </a:pPr>
            <a:r>
              <a:rPr lang="en-US" sz="1200" dirty="0"/>
              <a:t>            MOV result[</a:t>
            </a:r>
            <a:r>
              <a:rPr lang="en-US" sz="1200" dirty="0" err="1"/>
              <a:t>bx</a:t>
            </a:r>
            <a:r>
              <a:rPr lang="en-US" sz="1200" dirty="0"/>
              <a:t>],'N'    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totalexit</a:t>
            </a:r>
            <a:r>
              <a:rPr lang="en-US" sz="1200" dirty="0"/>
              <a:t>:           ;Exit end of </a:t>
            </a:r>
            <a:r>
              <a:rPr lang="en-US" sz="1200" dirty="0" smtClean="0"/>
              <a:t>MACRO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ENDM</a:t>
            </a:r>
          </a:p>
        </p:txBody>
      </p:sp>
    </p:spTree>
    <p:extLst>
      <p:ext uri="{BB962C8B-B14F-4D97-AF65-F5344CB8AC3E}">
        <p14:creationId xmlns:p14="http://schemas.microsoft.com/office/powerpoint/2010/main" val="423864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22A35"/>
                </a:solidFill>
              </a:rPr>
              <a:t>T</a:t>
            </a:r>
            <a:r>
              <a:rPr lang="en-US" dirty="0" smtClean="0"/>
              <a:t>hank        </a:t>
            </a:r>
            <a:r>
              <a:rPr lang="en-US" dirty="0" smtClean="0">
                <a:solidFill>
                  <a:srgbClr val="222A35"/>
                </a:solidFill>
              </a:rPr>
              <a:t>Y</a:t>
            </a:r>
            <a:r>
              <a:rPr lang="en-US" dirty="0" smtClean="0"/>
              <a:t>ou!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123728" y="2460130"/>
            <a:ext cx="968870" cy="968870"/>
            <a:chOff x="1382807" y="174388"/>
            <a:chExt cx="3025589" cy="3025588"/>
          </a:xfrm>
        </p:grpSpPr>
        <p:sp>
          <p:nvSpPr>
            <p:cNvPr id="8" name="Rectangle 7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16A0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163311" y="784634"/>
              <a:ext cx="1468794" cy="1928720"/>
            </a:xfrm>
            <a:custGeom>
              <a:avLst/>
              <a:gdLst/>
              <a:ahLst/>
              <a:cxnLst/>
              <a:rect l="l" t="t" r="r" b="b"/>
              <a:pathLst>
                <a:path w="1468794" h="1928720">
                  <a:moveTo>
                    <a:pt x="57861" y="0"/>
                  </a:moveTo>
                  <a:lnTo>
                    <a:pt x="1410932" y="0"/>
                  </a:lnTo>
                  <a:cubicBezTo>
                    <a:pt x="1419834" y="0"/>
                    <a:pt x="1427994" y="2720"/>
                    <a:pt x="1435412" y="8160"/>
                  </a:cubicBezTo>
                  <a:cubicBezTo>
                    <a:pt x="1442830" y="13600"/>
                    <a:pt x="1449012" y="22501"/>
                    <a:pt x="1453957" y="34865"/>
                  </a:cubicBezTo>
                  <a:cubicBezTo>
                    <a:pt x="1458903" y="47229"/>
                    <a:pt x="1462612" y="63796"/>
                    <a:pt x="1465085" y="84567"/>
                  </a:cubicBezTo>
                  <a:cubicBezTo>
                    <a:pt x="1467558" y="105338"/>
                    <a:pt x="1468794" y="130559"/>
                    <a:pt x="1468794" y="160232"/>
                  </a:cubicBezTo>
                  <a:cubicBezTo>
                    <a:pt x="1468794" y="188915"/>
                    <a:pt x="1467558" y="213395"/>
                    <a:pt x="1465085" y="233672"/>
                  </a:cubicBezTo>
                  <a:cubicBezTo>
                    <a:pt x="1462612" y="253948"/>
                    <a:pt x="1458903" y="270268"/>
                    <a:pt x="1453957" y="282631"/>
                  </a:cubicBezTo>
                  <a:cubicBezTo>
                    <a:pt x="1449012" y="294995"/>
                    <a:pt x="1442830" y="304144"/>
                    <a:pt x="1435412" y="310079"/>
                  </a:cubicBezTo>
                  <a:cubicBezTo>
                    <a:pt x="1427994" y="316013"/>
                    <a:pt x="1419834" y="318980"/>
                    <a:pt x="1410932" y="318980"/>
                  </a:cubicBezTo>
                  <a:lnTo>
                    <a:pt x="930236" y="318980"/>
                  </a:lnTo>
                  <a:lnTo>
                    <a:pt x="930236" y="1866407"/>
                  </a:lnTo>
                  <a:cubicBezTo>
                    <a:pt x="930236" y="1876298"/>
                    <a:pt x="927021" y="1885200"/>
                    <a:pt x="920592" y="1893112"/>
                  </a:cubicBezTo>
                  <a:cubicBezTo>
                    <a:pt x="914163" y="1901025"/>
                    <a:pt x="903531" y="1907454"/>
                    <a:pt x="888694" y="1912400"/>
                  </a:cubicBezTo>
                  <a:cubicBezTo>
                    <a:pt x="873858" y="1917345"/>
                    <a:pt x="853829" y="1921301"/>
                    <a:pt x="828607" y="1924269"/>
                  </a:cubicBezTo>
                  <a:cubicBezTo>
                    <a:pt x="803386" y="1927236"/>
                    <a:pt x="771982" y="1928720"/>
                    <a:pt x="734397" y="1928720"/>
                  </a:cubicBezTo>
                  <a:cubicBezTo>
                    <a:pt x="696811" y="1928720"/>
                    <a:pt x="665408" y="1927236"/>
                    <a:pt x="640186" y="1924269"/>
                  </a:cubicBezTo>
                  <a:cubicBezTo>
                    <a:pt x="614964" y="1921301"/>
                    <a:pt x="594935" y="1917345"/>
                    <a:pt x="580099" y="1912400"/>
                  </a:cubicBezTo>
                  <a:cubicBezTo>
                    <a:pt x="565263" y="1907454"/>
                    <a:pt x="554630" y="1901025"/>
                    <a:pt x="548201" y="1893112"/>
                  </a:cubicBezTo>
                  <a:cubicBezTo>
                    <a:pt x="541772" y="1885200"/>
                    <a:pt x="538558" y="1876298"/>
                    <a:pt x="538558" y="1866407"/>
                  </a:cubicBezTo>
                  <a:lnTo>
                    <a:pt x="538558" y="318980"/>
                  </a:lnTo>
                  <a:lnTo>
                    <a:pt x="57861" y="318980"/>
                  </a:lnTo>
                  <a:cubicBezTo>
                    <a:pt x="47970" y="318980"/>
                    <a:pt x="39563" y="316013"/>
                    <a:pt x="32640" y="310079"/>
                  </a:cubicBezTo>
                  <a:cubicBezTo>
                    <a:pt x="25716" y="304144"/>
                    <a:pt x="19781" y="294995"/>
                    <a:pt x="14836" y="282631"/>
                  </a:cubicBezTo>
                  <a:cubicBezTo>
                    <a:pt x="9891" y="270268"/>
                    <a:pt x="6181" y="253948"/>
                    <a:pt x="3709" y="233672"/>
                  </a:cubicBezTo>
                  <a:cubicBezTo>
                    <a:pt x="1236" y="213395"/>
                    <a:pt x="0" y="188915"/>
                    <a:pt x="0" y="160232"/>
                  </a:cubicBezTo>
                  <a:cubicBezTo>
                    <a:pt x="0" y="130559"/>
                    <a:pt x="1236" y="105338"/>
                    <a:pt x="3709" y="84567"/>
                  </a:cubicBezTo>
                  <a:cubicBezTo>
                    <a:pt x="6181" y="63796"/>
                    <a:pt x="9891" y="47229"/>
                    <a:pt x="14836" y="34865"/>
                  </a:cubicBezTo>
                  <a:cubicBezTo>
                    <a:pt x="19781" y="22501"/>
                    <a:pt x="25716" y="13600"/>
                    <a:pt x="32640" y="8160"/>
                  </a:cubicBezTo>
                  <a:cubicBezTo>
                    <a:pt x="39563" y="2720"/>
                    <a:pt x="47970" y="0"/>
                    <a:pt x="578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8867" y="802692"/>
              <a:ext cx="2209529" cy="2397284"/>
            </a:xfrm>
            <a:custGeom>
              <a:avLst/>
              <a:gdLst>
                <a:gd name="connsiteX0" fmla="*/ 0 w 2209529"/>
                <a:gd name="connsiteY0" fmla="*/ 293050 h 2397284"/>
                <a:gd name="connsiteX1" fmla="*/ 22306 w 2209529"/>
                <a:gd name="connsiteY1" fmla="*/ 300922 h 2397284"/>
                <a:gd name="connsiteX2" fmla="*/ 503003 w 2209529"/>
                <a:gd name="connsiteY2" fmla="*/ 300922 h 2397284"/>
                <a:gd name="connsiteX3" fmla="*/ 503003 w 2209529"/>
                <a:gd name="connsiteY3" fmla="*/ 729388 h 2397284"/>
                <a:gd name="connsiteX4" fmla="*/ 1406731 w 2209529"/>
                <a:gd name="connsiteY4" fmla="*/ 0 h 2397284"/>
                <a:gd name="connsiteX5" fmla="*/ 2209529 w 2209529"/>
                <a:gd name="connsiteY5" fmla="*/ 696401 h 2397284"/>
                <a:gd name="connsiteX6" fmla="*/ 2209529 w 2209529"/>
                <a:gd name="connsiteY6" fmla="*/ 2397284 h 2397284"/>
                <a:gd name="connsiteX7" fmla="*/ 1115822 w 2209529"/>
                <a:gd name="connsiteY7" fmla="*/ 2397284 h 2397284"/>
                <a:gd name="connsiteX8" fmla="*/ 516470 w 2209529"/>
                <a:gd name="connsiteY8" fmla="*/ 1877366 h 2397284"/>
                <a:gd name="connsiteX9" fmla="*/ 544544 w 2209529"/>
                <a:gd name="connsiteY9" fmla="*/ 1894342 h 2397284"/>
                <a:gd name="connsiteX10" fmla="*/ 604631 w 2209529"/>
                <a:gd name="connsiteY10" fmla="*/ 1906211 h 2397284"/>
                <a:gd name="connsiteX11" fmla="*/ 698842 w 2209529"/>
                <a:gd name="connsiteY11" fmla="*/ 1910662 h 2397284"/>
                <a:gd name="connsiteX12" fmla="*/ 793052 w 2209529"/>
                <a:gd name="connsiteY12" fmla="*/ 1906211 h 2397284"/>
                <a:gd name="connsiteX13" fmla="*/ 853139 w 2209529"/>
                <a:gd name="connsiteY13" fmla="*/ 1894342 h 2397284"/>
                <a:gd name="connsiteX14" fmla="*/ 885037 w 2209529"/>
                <a:gd name="connsiteY14" fmla="*/ 1875054 h 2397284"/>
                <a:gd name="connsiteX15" fmla="*/ 894681 w 2209529"/>
                <a:gd name="connsiteY15" fmla="*/ 1848349 h 2397284"/>
                <a:gd name="connsiteX16" fmla="*/ 894681 w 2209529"/>
                <a:gd name="connsiteY16" fmla="*/ 300922 h 2397284"/>
                <a:gd name="connsiteX17" fmla="*/ 1375377 w 2209529"/>
                <a:gd name="connsiteY17" fmla="*/ 300922 h 2397284"/>
                <a:gd name="connsiteX18" fmla="*/ 1399857 w 2209529"/>
                <a:gd name="connsiteY18" fmla="*/ 292021 h 2397284"/>
                <a:gd name="connsiteX19" fmla="*/ 1418402 w 2209529"/>
                <a:gd name="connsiteY19" fmla="*/ 264573 h 2397284"/>
                <a:gd name="connsiteX20" fmla="*/ 1429530 w 2209529"/>
                <a:gd name="connsiteY20" fmla="*/ 215614 h 2397284"/>
                <a:gd name="connsiteX21" fmla="*/ 1433239 w 2209529"/>
                <a:gd name="connsiteY21" fmla="*/ 142174 h 2397284"/>
                <a:gd name="connsiteX22" fmla="*/ 1429530 w 2209529"/>
                <a:gd name="connsiteY22" fmla="*/ 66509 h 2397284"/>
                <a:gd name="connsiteX23" fmla="*/ 1418402 w 2209529"/>
                <a:gd name="connsiteY23" fmla="*/ 16807 h 23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09529" h="2397284">
                  <a:moveTo>
                    <a:pt x="0" y="293050"/>
                  </a:moveTo>
                  <a:lnTo>
                    <a:pt x="22306" y="300922"/>
                  </a:lnTo>
                  <a:lnTo>
                    <a:pt x="503003" y="300922"/>
                  </a:lnTo>
                  <a:lnTo>
                    <a:pt x="503003" y="729388"/>
                  </a:lnTo>
                  <a:close/>
                  <a:moveTo>
                    <a:pt x="1406731" y="0"/>
                  </a:moveTo>
                  <a:lnTo>
                    <a:pt x="2209529" y="696401"/>
                  </a:lnTo>
                  <a:lnTo>
                    <a:pt x="2209529" y="2397284"/>
                  </a:lnTo>
                  <a:lnTo>
                    <a:pt x="1115822" y="2397284"/>
                  </a:lnTo>
                  <a:lnTo>
                    <a:pt x="516470" y="1877366"/>
                  </a:lnTo>
                  <a:lnTo>
                    <a:pt x="544544" y="1894342"/>
                  </a:lnTo>
                  <a:cubicBezTo>
                    <a:pt x="559380" y="1899287"/>
                    <a:pt x="579409" y="1903243"/>
                    <a:pt x="604631" y="1906211"/>
                  </a:cubicBezTo>
                  <a:cubicBezTo>
                    <a:pt x="629853" y="1909178"/>
                    <a:pt x="661256" y="1910662"/>
                    <a:pt x="698842" y="1910662"/>
                  </a:cubicBezTo>
                  <a:cubicBezTo>
                    <a:pt x="736427" y="1910662"/>
                    <a:pt x="767831" y="1909178"/>
                    <a:pt x="793052" y="1906211"/>
                  </a:cubicBezTo>
                  <a:cubicBezTo>
                    <a:pt x="818274" y="1903243"/>
                    <a:pt x="838303" y="1899287"/>
                    <a:pt x="853139" y="1894342"/>
                  </a:cubicBezTo>
                  <a:cubicBezTo>
                    <a:pt x="867976" y="1889396"/>
                    <a:pt x="878608" y="1882967"/>
                    <a:pt x="885037" y="1875054"/>
                  </a:cubicBezTo>
                  <a:cubicBezTo>
                    <a:pt x="891466" y="1867142"/>
                    <a:pt x="894681" y="1858240"/>
                    <a:pt x="894681" y="1848349"/>
                  </a:cubicBezTo>
                  <a:lnTo>
                    <a:pt x="894681" y="300922"/>
                  </a:lnTo>
                  <a:lnTo>
                    <a:pt x="1375377" y="300922"/>
                  </a:lnTo>
                  <a:cubicBezTo>
                    <a:pt x="1384279" y="300922"/>
                    <a:pt x="1392439" y="297955"/>
                    <a:pt x="1399857" y="292021"/>
                  </a:cubicBezTo>
                  <a:cubicBezTo>
                    <a:pt x="1407275" y="286086"/>
                    <a:pt x="1413457" y="276937"/>
                    <a:pt x="1418402" y="264573"/>
                  </a:cubicBezTo>
                  <a:cubicBezTo>
                    <a:pt x="1423348" y="252210"/>
                    <a:pt x="1427057" y="235890"/>
                    <a:pt x="1429530" y="215614"/>
                  </a:cubicBezTo>
                  <a:cubicBezTo>
                    <a:pt x="1432003" y="195337"/>
                    <a:pt x="1433239" y="170857"/>
                    <a:pt x="1433239" y="142174"/>
                  </a:cubicBezTo>
                  <a:cubicBezTo>
                    <a:pt x="1433239" y="112501"/>
                    <a:pt x="1432003" y="87280"/>
                    <a:pt x="1429530" y="66509"/>
                  </a:cubicBezTo>
                  <a:cubicBezTo>
                    <a:pt x="1427057" y="45738"/>
                    <a:pt x="1423348" y="29171"/>
                    <a:pt x="1418402" y="168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499992" y="2460130"/>
            <a:ext cx="968870" cy="968870"/>
            <a:chOff x="1382807" y="174388"/>
            <a:chExt cx="3025589" cy="3025588"/>
          </a:xfrm>
        </p:grpSpPr>
        <p:sp>
          <p:nvSpPr>
            <p:cNvPr id="12" name="Rectangle 11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C0392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0121" y="810818"/>
              <a:ext cx="1868275" cy="2389158"/>
            </a:xfrm>
            <a:custGeom>
              <a:avLst/>
              <a:gdLst>
                <a:gd name="connsiteX0" fmla="*/ 0 w 1868275"/>
                <a:gd name="connsiteY0" fmla="*/ 1718 h 2389158"/>
                <a:gd name="connsiteX1" fmla="*/ 506810 w 1868275"/>
                <a:gd name="connsiteY1" fmla="*/ 441359 h 2389158"/>
                <a:gd name="connsiteX2" fmla="*/ 476232 w 1868275"/>
                <a:gd name="connsiteY2" fmla="*/ 509406 h 2389158"/>
                <a:gd name="connsiteX3" fmla="*/ 418370 w 1868275"/>
                <a:gd name="connsiteY3" fmla="*/ 653319 h 2389158"/>
                <a:gd name="connsiteX4" fmla="*/ 360509 w 1868275"/>
                <a:gd name="connsiteY4" fmla="*/ 809100 h 2389158"/>
                <a:gd name="connsiteX5" fmla="*/ 357541 w 1868275"/>
                <a:gd name="connsiteY5" fmla="*/ 809100 h 2389158"/>
                <a:gd name="connsiteX6" fmla="*/ 295971 w 1868275"/>
                <a:gd name="connsiteY6" fmla="*/ 650351 h 2389158"/>
                <a:gd name="connsiteX7" fmla="*/ 234400 w 1868275"/>
                <a:gd name="connsiteY7" fmla="*/ 506439 h 2389158"/>
                <a:gd name="connsiteX8" fmla="*/ 20757 w 1868275"/>
                <a:gd name="connsiteY8" fmla="*/ 34645 h 2389158"/>
                <a:gd name="connsiteX9" fmla="*/ 1103694 w 1868275"/>
                <a:gd name="connsiteY9" fmla="*/ 0 h 2389158"/>
                <a:gd name="connsiteX10" fmla="*/ 1868275 w 1868275"/>
                <a:gd name="connsiteY10" fmla="*/ 663249 h 2389158"/>
                <a:gd name="connsiteX11" fmla="*/ 1868275 w 1868275"/>
                <a:gd name="connsiteY11" fmla="*/ 2389158 h 2389158"/>
                <a:gd name="connsiteX12" fmla="*/ 768108 w 1868275"/>
                <a:gd name="connsiteY12" fmla="*/ 2389158 h 2389158"/>
                <a:gd name="connsiteX13" fmla="*/ 176188 w 1868275"/>
                <a:gd name="connsiteY13" fmla="*/ 1875688 h 2389158"/>
                <a:gd name="connsiteX14" fmla="*/ 193600 w 1868275"/>
                <a:gd name="connsiteY14" fmla="*/ 1886216 h 2389158"/>
                <a:gd name="connsiteX15" fmla="*/ 253687 w 1868275"/>
                <a:gd name="connsiteY15" fmla="*/ 1898085 h 2389158"/>
                <a:gd name="connsiteX16" fmla="*/ 348639 w 1868275"/>
                <a:gd name="connsiteY16" fmla="*/ 1902536 h 2389158"/>
                <a:gd name="connsiteX17" fmla="*/ 442850 w 1868275"/>
                <a:gd name="connsiteY17" fmla="*/ 1898085 h 2389158"/>
                <a:gd name="connsiteX18" fmla="*/ 502937 w 1868275"/>
                <a:gd name="connsiteY18" fmla="*/ 1886216 h 2389158"/>
                <a:gd name="connsiteX19" fmla="*/ 534835 w 1868275"/>
                <a:gd name="connsiteY19" fmla="*/ 1866928 h 2389158"/>
                <a:gd name="connsiteX20" fmla="*/ 544479 w 1868275"/>
                <a:gd name="connsiteY20" fmla="*/ 1840223 h 2389158"/>
                <a:gd name="connsiteX21" fmla="*/ 544479 w 1868275"/>
                <a:gd name="connsiteY21" fmla="*/ 1165171 h 2389158"/>
                <a:gd name="connsiteX22" fmla="*/ 1069684 w 1868275"/>
                <a:gd name="connsiteY22" fmla="*/ 119212 h 2389158"/>
                <a:gd name="connsiteX23" fmla="*/ 1105291 w 1868275"/>
                <a:gd name="connsiteY23" fmla="*/ 34645 h 2389158"/>
                <a:gd name="connsiteX24" fmla="*/ 1107702 w 1868275"/>
                <a:gd name="connsiteY24" fmla="*/ 7383 h 238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68275" h="2389158">
                  <a:moveTo>
                    <a:pt x="0" y="1718"/>
                  </a:moveTo>
                  <a:lnTo>
                    <a:pt x="506810" y="441359"/>
                  </a:lnTo>
                  <a:lnTo>
                    <a:pt x="476232" y="509406"/>
                  </a:lnTo>
                  <a:cubicBezTo>
                    <a:pt x="457439" y="554904"/>
                    <a:pt x="438152" y="602875"/>
                    <a:pt x="418370" y="653319"/>
                  </a:cubicBezTo>
                  <a:cubicBezTo>
                    <a:pt x="398588" y="703762"/>
                    <a:pt x="379301" y="755689"/>
                    <a:pt x="360509" y="809100"/>
                  </a:cubicBezTo>
                  <a:lnTo>
                    <a:pt x="357541" y="809100"/>
                  </a:lnTo>
                  <a:cubicBezTo>
                    <a:pt x="336770" y="753711"/>
                    <a:pt x="316247" y="700795"/>
                    <a:pt x="295971" y="650351"/>
                  </a:cubicBezTo>
                  <a:cubicBezTo>
                    <a:pt x="275694" y="599908"/>
                    <a:pt x="255171" y="551937"/>
                    <a:pt x="234400" y="506439"/>
                  </a:cubicBezTo>
                  <a:lnTo>
                    <a:pt x="20757" y="34645"/>
                  </a:lnTo>
                  <a:close/>
                  <a:moveTo>
                    <a:pt x="1103694" y="0"/>
                  </a:moveTo>
                  <a:lnTo>
                    <a:pt x="1868275" y="663249"/>
                  </a:lnTo>
                  <a:lnTo>
                    <a:pt x="1868275" y="2389158"/>
                  </a:lnTo>
                  <a:lnTo>
                    <a:pt x="768108" y="2389158"/>
                  </a:lnTo>
                  <a:lnTo>
                    <a:pt x="176188" y="1875688"/>
                  </a:lnTo>
                  <a:lnTo>
                    <a:pt x="193600" y="1886216"/>
                  </a:lnTo>
                  <a:cubicBezTo>
                    <a:pt x="208931" y="1891161"/>
                    <a:pt x="228960" y="1895117"/>
                    <a:pt x="253687" y="1898085"/>
                  </a:cubicBezTo>
                  <a:cubicBezTo>
                    <a:pt x="278414" y="1901052"/>
                    <a:pt x="310065" y="1902536"/>
                    <a:pt x="348639" y="1902536"/>
                  </a:cubicBezTo>
                  <a:cubicBezTo>
                    <a:pt x="386225" y="1902536"/>
                    <a:pt x="417628" y="1901052"/>
                    <a:pt x="442850" y="1898085"/>
                  </a:cubicBezTo>
                  <a:cubicBezTo>
                    <a:pt x="468072" y="1895117"/>
                    <a:pt x="488101" y="1891161"/>
                    <a:pt x="502937" y="1886216"/>
                  </a:cubicBezTo>
                  <a:cubicBezTo>
                    <a:pt x="517773" y="1881270"/>
                    <a:pt x="528406" y="1874841"/>
                    <a:pt x="534835" y="1866928"/>
                  </a:cubicBezTo>
                  <a:cubicBezTo>
                    <a:pt x="541264" y="1859016"/>
                    <a:pt x="544479" y="1850114"/>
                    <a:pt x="544479" y="1840223"/>
                  </a:cubicBezTo>
                  <a:lnTo>
                    <a:pt x="544479" y="1165171"/>
                  </a:lnTo>
                  <a:lnTo>
                    <a:pt x="1069684" y="119212"/>
                  </a:lnTo>
                  <a:cubicBezTo>
                    <a:pt x="1087488" y="83604"/>
                    <a:pt x="1099357" y="55416"/>
                    <a:pt x="1105291" y="34645"/>
                  </a:cubicBezTo>
                  <a:cubicBezTo>
                    <a:pt x="1108259" y="24260"/>
                    <a:pt x="1109062" y="15172"/>
                    <a:pt x="1107702" y="738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28726" y="775732"/>
              <a:ext cx="1519738" cy="1937622"/>
            </a:xfrm>
            <a:custGeom>
              <a:avLst/>
              <a:gdLst/>
              <a:ahLst/>
              <a:cxnLst/>
              <a:rect l="l" t="t" r="r" b="b"/>
              <a:pathLst>
                <a:path w="1519738" h="1937622">
                  <a:moveTo>
                    <a:pt x="202189" y="0"/>
                  </a:moveTo>
                  <a:cubicBezTo>
                    <a:pt x="247688" y="0"/>
                    <a:pt x="284036" y="989"/>
                    <a:pt x="311236" y="2967"/>
                  </a:cubicBezTo>
                  <a:cubicBezTo>
                    <a:pt x="338436" y="4946"/>
                    <a:pt x="359949" y="8655"/>
                    <a:pt x="375774" y="14095"/>
                  </a:cubicBezTo>
                  <a:cubicBezTo>
                    <a:pt x="391600" y="19534"/>
                    <a:pt x="403221" y="26705"/>
                    <a:pt x="410640" y="35607"/>
                  </a:cubicBezTo>
                  <a:cubicBezTo>
                    <a:pt x="418058" y="44509"/>
                    <a:pt x="425229" y="55883"/>
                    <a:pt x="432152" y="69731"/>
                  </a:cubicBezTo>
                  <a:lnTo>
                    <a:pt x="645795" y="541525"/>
                  </a:lnTo>
                  <a:cubicBezTo>
                    <a:pt x="666566" y="587023"/>
                    <a:pt x="687089" y="634994"/>
                    <a:pt x="707366" y="685437"/>
                  </a:cubicBezTo>
                  <a:cubicBezTo>
                    <a:pt x="727642" y="735881"/>
                    <a:pt x="748165" y="788797"/>
                    <a:pt x="768936" y="844186"/>
                  </a:cubicBezTo>
                  <a:lnTo>
                    <a:pt x="771904" y="844186"/>
                  </a:lnTo>
                  <a:cubicBezTo>
                    <a:pt x="790696" y="790775"/>
                    <a:pt x="809983" y="738848"/>
                    <a:pt x="829765" y="688405"/>
                  </a:cubicBezTo>
                  <a:cubicBezTo>
                    <a:pt x="849547" y="637961"/>
                    <a:pt x="868834" y="589990"/>
                    <a:pt x="887627" y="544492"/>
                  </a:cubicBezTo>
                  <a:lnTo>
                    <a:pt x="1098302" y="75665"/>
                  </a:lnTo>
                  <a:cubicBezTo>
                    <a:pt x="1103248" y="59840"/>
                    <a:pt x="1109430" y="47229"/>
                    <a:pt x="1116848" y="37833"/>
                  </a:cubicBezTo>
                  <a:cubicBezTo>
                    <a:pt x="1124266" y="28436"/>
                    <a:pt x="1135393" y="20771"/>
                    <a:pt x="1150229" y="14836"/>
                  </a:cubicBezTo>
                  <a:cubicBezTo>
                    <a:pt x="1165066" y="8902"/>
                    <a:pt x="1185342" y="4946"/>
                    <a:pt x="1211058" y="2967"/>
                  </a:cubicBezTo>
                  <a:cubicBezTo>
                    <a:pt x="1236774" y="989"/>
                    <a:pt x="1270898" y="0"/>
                    <a:pt x="1313429" y="0"/>
                  </a:cubicBezTo>
                  <a:cubicBezTo>
                    <a:pt x="1369807" y="0"/>
                    <a:pt x="1413574" y="1236"/>
                    <a:pt x="1444730" y="3709"/>
                  </a:cubicBezTo>
                  <a:cubicBezTo>
                    <a:pt x="1475886" y="6182"/>
                    <a:pt x="1497152" y="12611"/>
                    <a:pt x="1508526" y="22996"/>
                  </a:cubicBezTo>
                  <a:cubicBezTo>
                    <a:pt x="1519901" y="33382"/>
                    <a:pt x="1522621" y="48960"/>
                    <a:pt x="1516686" y="69731"/>
                  </a:cubicBezTo>
                  <a:cubicBezTo>
                    <a:pt x="1510752" y="90502"/>
                    <a:pt x="1498883" y="118690"/>
                    <a:pt x="1481079" y="154298"/>
                  </a:cubicBezTo>
                  <a:lnTo>
                    <a:pt x="955874" y="1200257"/>
                  </a:lnTo>
                  <a:lnTo>
                    <a:pt x="955874" y="1875309"/>
                  </a:lnTo>
                  <a:cubicBezTo>
                    <a:pt x="955874" y="1885200"/>
                    <a:pt x="952659" y="1894102"/>
                    <a:pt x="946230" y="1902014"/>
                  </a:cubicBezTo>
                  <a:cubicBezTo>
                    <a:pt x="939801" y="1909927"/>
                    <a:pt x="929168" y="1916356"/>
                    <a:pt x="914332" y="1921302"/>
                  </a:cubicBezTo>
                  <a:cubicBezTo>
                    <a:pt x="899496" y="1926247"/>
                    <a:pt x="879467" y="1930203"/>
                    <a:pt x="854245" y="1933171"/>
                  </a:cubicBezTo>
                  <a:cubicBezTo>
                    <a:pt x="829023" y="1936138"/>
                    <a:pt x="797620" y="1937622"/>
                    <a:pt x="760034" y="1937622"/>
                  </a:cubicBezTo>
                  <a:cubicBezTo>
                    <a:pt x="721460" y="1937622"/>
                    <a:pt x="689809" y="1936138"/>
                    <a:pt x="665082" y="1933171"/>
                  </a:cubicBezTo>
                  <a:cubicBezTo>
                    <a:pt x="640355" y="1930203"/>
                    <a:pt x="620326" y="1926247"/>
                    <a:pt x="604995" y="1921302"/>
                  </a:cubicBezTo>
                  <a:cubicBezTo>
                    <a:pt x="589664" y="1916356"/>
                    <a:pt x="579032" y="1909927"/>
                    <a:pt x="573097" y="1902014"/>
                  </a:cubicBezTo>
                  <a:cubicBezTo>
                    <a:pt x="567163" y="1894102"/>
                    <a:pt x="564195" y="1885200"/>
                    <a:pt x="564195" y="1875309"/>
                  </a:cubicBezTo>
                  <a:lnTo>
                    <a:pt x="564195" y="1200257"/>
                  </a:lnTo>
                  <a:lnTo>
                    <a:pt x="38990" y="154298"/>
                  </a:lnTo>
                  <a:cubicBezTo>
                    <a:pt x="20198" y="117701"/>
                    <a:pt x="8081" y="89265"/>
                    <a:pt x="2641" y="68989"/>
                  </a:cubicBezTo>
                  <a:cubicBezTo>
                    <a:pt x="-2799" y="48713"/>
                    <a:pt x="168" y="33382"/>
                    <a:pt x="11543" y="22996"/>
                  </a:cubicBezTo>
                  <a:cubicBezTo>
                    <a:pt x="22917" y="12611"/>
                    <a:pt x="43936" y="6182"/>
                    <a:pt x="74597" y="3709"/>
                  </a:cubicBezTo>
                  <a:cubicBezTo>
                    <a:pt x="105259" y="1236"/>
                    <a:pt x="147790" y="0"/>
                    <a:pt x="20218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1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err="1" smtClean="0"/>
              <a:t>Nhập</a:t>
            </a:r>
            <a:r>
              <a:rPr lang="en-US" dirty="0" smtClean="0"/>
              <a:t>/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Đảo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hoa</a:t>
            </a:r>
            <a:endParaRPr lang="en-US" dirty="0" smtClean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thường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Sao </a:t>
            </a:r>
            <a:r>
              <a:rPr lang="en-US" dirty="0" err="1" smtClean="0"/>
              <a:t>chép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91680" y="267863"/>
            <a:ext cx="7886700" cy="1325563"/>
          </a:xfrm>
        </p:spPr>
        <p:txBody>
          <a:bodyPr/>
          <a:lstStyle/>
          <a:p>
            <a:r>
              <a:rPr lang="en-US" b="1" i="1" dirty="0" smtClean="0"/>
              <a:t>NHẬP/XUẤT CHUỖI KÍ TỰ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</a:t>
            </a:fld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395536" y="3885678"/>
            <a:ext cx="2977917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quả</a:t>
            </a:r>
            <a:endParaRPr lang="en-US" sz="1600" b="1" dirty="0"/>
          </a:p>
          <a:p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: 13TCLC</a:t>
            </a:r>
          </a:p>
          <a:p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: 13TCLC</a:t>
            </a:r>
          </a:p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4937880" y="3622320"/>
            <a:ext cx="4098616" cy="2682139"/>
          </a:xfrm>
          <a:prstGeom prst="parallelogram">
            <a:avLst>
              <a:gd name="adj" fmla="val 0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600" dirty="0" smtClean="0"/>
              <a:t>    LEA </a:t>
            </a:r>
            <a:r>
              <a:rPr lang="en-US" sz="1600" dirty="0"/>
              <a:t>BX, </a:t>
            </a:r>
            <a:r>
              <a:rPr lang="en-US" sz="1600" dirty="0" smtClean="0"/>
              <a:t>CHUOI</a:t>
            </a:r>
            <a:endParaRPr lang="en-US" sz="1600" dirty="0"/>
          </a:p>
          <a:p>
            <a:r>
              <a:rPr lang="en-US" sz="1600" dirty="0"/>
              <a:t>    MOV AL,[BX+1]</a:t>
            </a:r>
          </a:p>
          <a:p>
            <a:r>
              <a:rPr lang="en-US" sz="1600" dirty="0"/>
              <a:t>    MOV AH, </a:t>
            </a:r>
            <a:r>
              <a:rPr lang="en-US" sz="1600" dirty="0" smtClean="0"/>
              <a:t>00H</a:t>
            </a:r>
            <a:endParaRPr lang="en-US" sz="1600" dirty="0"/>
          </a:p>
          <a:p>
            <a:r>
              <a:rPr lang="en-US" sz="1600" dirty="0" smtClean="0"/>
              <a:t>    </a:t>
            </a:r>
            <a:r>
              <a:rPr lang="en-US" sz="1600" dirty="0"/>
              <a:t>ADD BX, AX</a:t>
            </a:r>
          </a:p>
          <a:p>
            <a:r>
              <a:rPr lang="en-US" sz="1600" dirty="0"/>
              <a:t>    MOV [</a:t>
            </a:r>
            <a:r>
              <a:rPr lang="en-US" sz="1600" dirty="0" smtClean="0"/>
              <a:t>BX+2</a:t>
            </a:r>
            <a:r>
              <a:rPr lang="en-US" sz="1600" dirty="0"/>
              <a:t>],"$“</a:t>
            </a:r>
          </a:p>
          <a:p>
            <a:r>
              <a:rPr lang="en-US" sz="1600" dirty="0"/>
              <a:t>    MOV AH, 09H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LEA DX,CHUOI+2</a:t>
            </a:r>
            <a:endParaRPr lang="en-US" sz="1600" dirty="0"/>
          </a:p>
          <a:p>
            <a:r>
              <a:rPr lang="en-US" sz="1600" dirty="0"/>
              <a:t>    INT 21H</a:t>
            </a:r>
          </a:p>
          <a:p>
            <a:endParaRPr lang="en-US" sz="1600" dirty="0"/>
          </a:p>
        </p:txBody>
      </p:sp>
      <p:sp>
        <p:nvSpPr>
          <p:cNvPr id="27" name="Parallelogram 26"/>
          <p:cNvSpPr/>
          <p:nvPr/>
        </p:nvSpPr>
        <p:spPr>
          <a:xfrm>
            <a:off x="4937880" y="2257682"/>
            <a:ext cx="4098616" cy="1100204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</a:t>
            </a:r>
            <a:r>
              <a:rPr lang="en-US" sz="1600" dirty="0" smtClean="0"/>
              <a:t>   MOV </a:t>
            </a:r>
            <a:r>
              <a:rPr lang="en-US" sz="1600" dirty="0"/>
              <a:t>AH,0AH        </a:t>
            </a:r>
          </a:p>
          <a:p>
            <a:r>
              <a:rPr lang="en-US" sz="1600" dirty="0"/>
              <a:t>    LEA </a:t>
            </a:r>
            <a:r>
              <a:rPr lang="en-US" sz="1600" dirty="0" smtClean="0"/>
              <a:t>DX,CHUOI</a:t>
            </a:r>
            <a:endParaRPr lang="en-US" sz="1600" dirty="0"/>
          </a:p>
          <a:p>
            <a:r>
              <a:rPr lang="en-US" sz="1600" dirty="0"/>
              <a:t>    INT </a:t>
            </a:r>
            <a:r>
              <a:rPr lang="en-US" sz="1600" dirty="0" smtClean="0"/>
              <a:t>21h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396158" y="2278702"/>
            <a:ext cx="2977295" cy="751116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Nhập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bàn</a:t>
            </a:r>
            <a:r>
              <a:rPr lang="en-US" sz="1600" dirty="0"/>
              <a:t> </a:t>
            </a:r>
            <a:r>
              <a:rPr lang="en-US" sz="1600" dirty="0" err="1"/>
              <a:t>phím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 smtClean="0"/>
              <a:t>hình</a:t>
            </a:r>
            <a:endParaRPr lang="en-US" sz="1600" dirty="0"/>
          </a:p>
        </p:txBody>
      </p:sp>
      <p:sp>
        <p:nvSpPr>
          <p:cNvPr id="32" name="Down Arrow 31"/>
          <p:cNvSpPr/>
          <p:nvPr/>
        </p:nvSpPr>
        <p:spPr>
          <a:xfrm>
            <a:off x="6657059" y="3368940"/>
            <a:ext cx="456934" cy="242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5400000">
            <a:off x="4040197" y="3848217"/>
            <a:ext cx="230939" cy="140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29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608" y="342549"/>
            <a:ext cx="7886700" cy="1325563"/>
          </a:xfrm>
        </p:spPr>
        <p:txBody>
          <a:bodyPr/>
          <a:lstStyle/>
          <a:p>
            <a:r>
              <a:rPr lang="en-US" b="1" i="1" dirty="0"/>
              <a:t>ĐẾM SỐ KÍ TỰ TRONG CHUỖI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bach</a:t>
            </a:r>
            <a:r>
              <a:rPr lang="en-US" dirty="0"/>
              <a:t> </a:t>
            </a:r>
            <a:r>
              <a:rPr lang="en-US" dirty="0" err="1"/>
              <a:t>khoa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9</a:t>
            </a:r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386728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lấy</a:t>
            </a:r>
            <a:r>
              <a:rPr lang="en-US" sz="1600" dirty="0"/>
              <a:t> </a:t>
            </a:r>
            <a:r>
              <a:rPr lang="en-US" sz="1600" dirty="0" err="1"/>
              <a:t>kích</a:t>
            </a:r>
            <a:r>
              <a:rPr lang="en-US" sz="1600" dirty="0"/>
              <a:t> </a:t>
            </a:r>
            <a:r>
              <a:rPr lang="en-US" sz="1600" dirty="0" err="1"/>
              <a:t>thước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(</a:t>
            </a:r>
          </a:p>
          <a:p>
            <a:pPr algn="r"/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)</a:t>
            </a:r>
          </a:p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5400000">
            <a:off x="3999244" y="3931466"/>
            <a:ext cx="292987" cy="996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680102" y="2091170"/>
            <a:ext cx="4250206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 smtClean="0">
                <a:solidFill>
                  <a:schemeClr val="tx1"/>
                </a:solidFill>
              </a:rPr>
              <a:t>DEM</a:t>
            </a:r>
            <a:r>
              <a:rPr lang="en-US" sz="1600" b="1" i="1" dirty="0" smtClean="0">
                <a:solidFill>
                  <a:srgbClr val="C00000"/>
                </a:solidFill>
              </a:rPr>
              <a:t> PROC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dirty="0" smtClean="0">
                <a:solidFill>
                  <a:srgbClr val="C00000"/>
                </a:solidFill>
              </a:rPr>
              <a:t>;</a:t>
            </a:r>
            <a:r>
              <a:rPr lang="en-US" sz="1600" b="1" dirty="0" err="1">
                <a:solidFill>
                  <a:srgbClr val="C00000"/>
                </a:solidFill>
              </a:rPr>
              <a:t>Tính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độ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dài</a:t>
            </a:r>
            <a:endParaRPr lang="en-US" sz="1600" b="1" dirty="0">
              <a:solidFill>
                <a:srgbClr val="C0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XOR AX,AX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</a:t>
            </a:r>
            <a:r>
              <a:rPr lang="en-US" sz="1600" dirty="0" smtClean="0"/>
              <a:t>AL,CHUOI+1  </a:t>
            </a:r>
            <a:endParaRPr lang="en-US" sz="1600" dirty="0"/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CX,0 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BX,10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b="1" i="1" dirty="0"/>
              <a:t>LapDem1: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MOV DX,0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DIV BX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PUSH DX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INC CX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CMP AX,0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</a:t>
            </a:r>
            <a:r>
              <a:rPr lang="en-US" sz="1600" dirty="0" smtClean="0"/>
              <a:t>       JNZ </a:t>
            </a:r>
            <a:r>
              <a:rPr lang="en-US" sz="1600" b="1" i="1" dirty="0"/>
              <a:t>LapDem1</a:t>
            </a: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r>
              <a:rPr lang="en-US" sz="1600" b="1" dirty="0" smtClean="0">
                <a:solidFill>
                  <a:srgbClr val="C00000"/>
                </a:solidFill>
              </a:rPr>
              <a:t>;</a:t>
            </a:r>
            <a:r>
              <a:rPr lang="en-US" sz="1600" b="1" dirty="0" err="1">
                <a:solidFill>
                  <a:srgbClr val="C00000"/>
                </a:solidFill>
              </a:rPr>
              <a:t>Xuất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độ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dài</a:t>
            </a:r>
            <a:endParaRPr lang="en-US" sz="1600" b="1" dirty="0">
              <a:solidFill>
                <a:srgbClr val="C00000"/>
              </a:solidFill>
            </a:endParaRP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MOV AH,2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b="1" i="1" dirty="0"/>
              <a:t>LapDem2: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POP DX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</a:t>
            </a:r>
            <a:r>
              <a:rPr lang="en-US" sz="1600" dirty="0" smtClean="0"/>
              <a:t>ADD  </a:t>
            </a:r>
            <a:r>
              <a:rPr lang="en-US" sz="1600" dirty="0"/>
              <a:t>DL,</a:t>
            </a:r>
            <a:r>
              <a:rPr lang="en-US" sz="1600" dirty="0" smtClean="0"/>
              <a:t>'0’</a:t>
            </a:r>
            <a:endParaRPr lang="en-US" sz="1600" dirty="0"/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    INT 21H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dirty="0"/>
              <a:t>    </a:t>
            </a:r>
            <a:r>
              <a:rPr lang="en-US" sz="1600" dirty="0" smtClean="0"/>
              <a:t>LOOP La</a:t>
            </a:r>
            <a:r>
              <a:rPr lang="en-US" sz="1600" b="1" i="1" dirty="0" smtClean="0"/>
              <a:t>pDem2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/>
              <a:t> </a:t>
            </a:r>
            <a:r>
              <a:rPr lang="en-US" sz="1600" b="1" i="1" dirty="0" smtClean="0"/>
              <a:t>   </a:t>
            </a:r>
            <a:r>
              <a:rPr lang="en-US" sz="1600" dirty="0" smtClean="0"/>
              <a:t>RET</a:t>
            </a:r>
          </a:p>
          <a:p>
            <a:pPr marL="53975" defTabSz="1425575">
              <a:tabLst>
                <a:tab pos="53975" algn="l"/>
                <a:tab pos="403225" algn="l"/>
                <a:tab pos="511175" algn="l"/>
                <a:tab pos="1084263" algn="l"/>
              </a:tabLst>
            </a:pPr>
            <a:r>
              <a:rPr lang="en-US" sz="1600" b="1" i="1" dirty="0" smtClean="0">
                <a:solidFill>
                  <a:schemeClr val="tx1"/>
                </a:solidFill>
              </a:rPr>
              <a:t>DEM</a:t>
            </a:r>
            <a:r>
              <a:rPr lang="en-US" sz="1600" b="1" i="1" dirty="0" smtClean="0"/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ENDP</a:t>
            </a:r>
            <a:endParaRPr lang="en-US" sz="1600" b="1" i="1" dirty="0">
              <a:solidFill>
                <a:srgbClr val="FF0000"/>
              </a:solidFill>
            </a:endParaRPr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b="1" i="1" dirty="0"/>
          </a:p>
          <a:p>
            <a:pPr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600" dirty="0"/>
          </a:p>
          <a:p>
            <a:pPr algn="ctr" defTabSz="1425575">
              <a:tabLst>
                <a:tab pos="0" algn="l"/>
                <a:tab pos="403225" algn="l"/>
                <a:tab pos="511175" algn="l"/>
                <a:tab pos="1084263" algn="l"/>
              </a:tabLst>
            </a:pPr>
            <a:endParaRPr 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ĐẢO </a:t>
            </a:r>
            <a:r>
              <a:rPr lang="en-US" b="1" i="1" dirty="0"/>
              <a:t>CHUỖI KÍ TỰ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341082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b="1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13TCLC</a:t>
            </a:r>
          </a:p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: CLCT31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341704" y="2386728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Đảo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trật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trả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đảo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</a:p>
        </p:txBody>
      </p:sp>
      <p:sp>
        <p:nvSpPr>
          <p:cNvPr id="15" name="Down Arrow 14"/>
          <p:cNvSpPr/>
          <p:nvPr/>
        </p:nvSpPr>
        <p:spPr>
          <a:xfrm rot="5400000">
            <a:off x="4124809" y="3857075"/>
            <a:ext cx="292987" cy="996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4841670" y="2102458"/>
            <a:ext cx="4122816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600" b="1" i="1" dirty="0" err="1" smtClean="0">
                <a:solidFill>
                  <a:schemeClr val="tx1"/>
                </a:solidFill>
              </a:rPr>
              <a:t>DaoChuoi</a:t>
            </a:r>
            <a:r>
              <a:rPr lang="en-US" sz="1600" b="1" i="1" dirty="0" smtClean="0">
                <a:solidFill>
                  <a:schemeClr val="tx1"/>
                </a:solidFill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PROC</a:t>
            </a:r>
          </a:p>
          <a:p>
            <a:r>
              <a:rPr lang="en-US" sz="1600" b="1" i="1" dirty="0" err="1" smtClean="0">
                <a:solidFill>
                  <a:schemeClr val="tx1"/>
                </a:solidFill>
              </a:rPr>
              <a:t>nhap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MOV AH, 01H</a:t>
            </a:r>
          </a:p>
          <a:p>
            <a:r>
              <a:rPr lang="en-US" sz="1600" dirty="0"/>
              <a:t>    INT 21H</a:t>
            </a:r>
          </a:p>
          <a:p>
            <a:r>
              <a:rPr lang="en-US" sz="1600" dirty="0"/>
              <a:t>    CMP AL,13</a:t>
            </a:r>
          </a:p>
          <a:p>
            <a:r>
              <a:rPr lang="en-US" sz="1600" dirty="0"/>
              <a:t>    JE </a:t>
            </a:r>
            <a:r>
              <a:rPr lang="en-US" sz="1600" b="1" i="1" dirty="0" err="1">
                <a:solidFill>
                  <a:schemeClr val="tx1"/>
                </a:solidFill>
              </a:rPr>
              <a:t>thongbao</a:t>
            </a:r>
            <a:endParaRPr lang="en-US" sz="1600" b="1" i="1" dirty="0">
              <a:solidFill>
                <a:schemeClr val="tx1"/>
              </a:solidFill>
            </a:endParaRPr>
          </a:p>
          <a:p>
            <a:r>
              <a:rPr lang="en-US" sz="1600" dirty="0"/>
              <a:t>    XOR AH,AH</a:t>
            </a:r>
          </a:p>
          <a:p>
            <a:r>
              <a:rPr lang="en-US" sz="1600" dirty="0"/>
              <a:t>    PUSH AX</a:t>
            </a:r>
          </a:p>
          <a:p>
            <a:r>
              <a:rPr lang="en-US" sz="1600" dirty="0"/>
              <a:t>    INC CX</a:t>
            </a:r>
          </a:p>
          <a:p>
            <a:r>
              <a:rPr lang="en-US" sz="1600" dirty="0"/>
              <a:t>    JMP </a:t>
            </a:r>
            <a:r>
              <a:rPr lang="en-US" sz="1600" b="1" i="1" dirty="0" err="1">
                <a:solidFill>
                  <a:schemeClr val="tx1"/>
                </a:solidFill>
              </a:rPr>
              <a:t>nhap</a:t>
            </a:r>
            <a:endParaRPr lang="en-US" sz="1600" b="1" i="1" dirty="0">
              <a:solidFill>
                <a:schemeClr val="tx1"/>
              </a:solidFill>
            </a:endParaRPr>
          </a:p>
          <a:p>
            <a:r>
              <a:rPr lang="en-US" sz="1600" b="1" i="1" dirty="0" err="1">
                <a:solidFill>
                  <a:schemeClr val="tx1"/>
                </a:solidFill>
              </a:rPr>
              <a:t>thongbao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MOV AH, 09H</a:t>
            </a:r>
          </a:p>
          <a:p>
            <a:r>
              <a:rPr lang="en-US" sz="1600" dirty="0"/>
              <a:t>    LEA DX, </a:t>
            </a:r>
            <a:r>
              <a:rPr lang="en-US" sz="1600" dirty="0" smtClean="0"/>
              <a:t>TBAO</a:t>
            </a:r>
            <a:endParaRPr lang="en-US" sz="1600" dirty="0"/>
          </a:p>
          <a:p>
            <a:r>
              <a:rPr lang="en-US" sz="1600" dirty="0"/>
              <a:t>    INT 21H</a:t>
            </a:r>
          </a:p>
          <a:p>
            <a:r>
              <a:rPr lang="en-US" sz="1600" b="1" i="1" dirty="0" err="1">
                <a:solidFill>
                  <a:schemeClr val="tx1"/>
                </a:solidFill>
              </a:rPr>
              <a:t>xuat</a:t>
            </a:r>
            <a:r>
              <a:rPr lang="en-US" sz="16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/>
              <a:t>    POP AX</a:t>
            </a:r>
          </a:p>
          <a:p>
            <a:r>
              <a:rPr lang="en-US" sz="1600" dirty="0"/>
              <a:t>    MOV DL, AL</a:t>
            </a:r>
          </a:p>
          <a:p>
            <a:r>
              <a:rPr lang="en-US" sz="1600" dirty="0"/>
              <a:t>    MOV AH, 02H</a:t>
            </a:r>
          </a:p>
          <a:p>
            <a:r>
              <a:rPr lang="en-US" sz="1600" dirty="0"/>
              <a:t>    INT 21H</a:t>
            </a:r>
          </a:p>
          <a:p>
            <a:r>
              <a:rPr lang="en-US" sz="1600" dirty="0"/>
              <a:t>    LOOP </a:t>
            </a:r>
            <a:r>
              <a:rPr lang="en-US" sz="1600" b="1" i="1" dirty="0" err="1" smtClean="0">
                <a:solidFill>
                  <a:schemeClr val="tx1"/>
                </a:solidFill>
              </a:rPr>
              <a:t>xuat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RET</a:t>
            </a:r>
          </a:p>
          <a:p>
            <a:r>
              <a:rPr lang="en-US" sz="1600" b="1" i="1" dirty="0" err="1" smtClean="0">
                <a:solidFill>
                  <a:schemeClr val="tx1"/>
                </a:solidFill>
              </a:rPr>
              <a:t>DaoChuoi</a:t>
            </a:r>
            <a:r>
              <a:rPr lang="en-US" sz="1600" b="1" i="1" dirty="0" smtClean="0">
                <a:solidFill>
                  <a:schemeClr val="tx1"/>
                </a:solidFill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</a:rPr>
              <a:t>ENDP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CHUỖI IN THƯỜNG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 smtClean="0"/>
              <a:t>: BACH KHOA</a:t>
            </a:r>
            <a:endParaRPr lang="en-US" dirty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thường</a:t>
            </a:r>
            <a:r>
              <a:rPr lang="en-US" dirty="0" smtClean="0"/>
              <a:t>: </a:t>
            </a:r>
            <a:r>
              <a:rPr lang="en-US" dirty="0" err="1" smtClean="0"/>
              <a:t>bach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endParaRPr lang="en-US" dirty="0"/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249091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‘A’ -&gt; ‘Z’ </a:t>
            </a:r>
            <a:r>
              <a:rPr lang="en-US" sz="1600" dirty="0" err="1"/>
              <a:t>trong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in </a:t>
            </a:r>
            <a:r>
              <a:rPr lang="en-US" sz="1600" dirty="0" err="1"/>
              <a:t>thường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3874443" y="3958017"/>
            <a:ext cx="290470" cy="816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570294" y="1916198"/>
            <a:ext cx="4473183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id-ID" sz="1400" b="1" i="1" dirty="0">
                <a:solidFill>
                  <a:schemeClr val="tx1"/>
                </a:solidFill>
              </a:rPr>
              <a:t>InChuoiThuong</a:t>
            </a:r>
            <a:r>
              <a:rPr lang="id-ID" sz="1400" b="1" i="1" dirty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PROC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d-ID" sz="1400" dirty="0" smtClean="0"/>
              <a:t>LEA SI,</a:t>
            </a:r>
            <a:r>
              <a:rPr lang="en-US" sz="1400" dirty="0" smtClean="0"/>
              <a:t>CHUOI</a:t>
            </a:r>
            <a:r>
              <a:rPr lang="id-ID" sz="1400" dirty="0" smtClean="0"/>
              <a:t>+1        </a:t>
            </a:r>
            <a:endParaRPr lang="id-ID" sz="1400" dirty="0"/>
          </a:p>
          <a:p>
            <a:r>
              <a:rPr lang="id-ID" sz="1400" dirty="0"/>
              <a:t>        XOR CX,CX</a:t>
            </a:r>
          </a:p>
          <a:p>
            <a:r>
              <a:rPr lang="id-ID" sz="1400" dirty="0"/>
              <a:t>        MOV CL,[SI]</a:t>
            </a:r>
          </a:p>
          <a:p>
            <a:r>
              <a:rPr lang="id-ID" sz="1400" dirty="0"/>
              <a:t>        INC SI</a:t>
            </a:r>
          </a:p>
          <a:p>
            <a:r>
              <a:rPr lang="id-ID" sz="1400" dirty="0"/>
              <a:t>        LapThuong:</a:t>
            </a:r>
          </a:p>
          <a:p>
            <a:r>
              <a:rPr lang="id-ID" sz="1400" dirty="0"/>
              <a:t>            MOV AH,02h</a:t>
            </a:r>
          </a:p>
          <a:p>
            <a:r>
              <a:rPr lang="id-ID" sz="1400" dirty="0"/>
              <a:t>            MOV DL,[SI]</a:t>
            </a:r>
          </a:p>
          <a:p>
            <a:r>
              <a:rPr lang="id-ID" sz="1400" dirty="0"/>
              <a:t>            CMP DL,'A'</a:t>
            </a:r>
          </a:p>
          <a:p>
            <a:r>
              <a:rPr lang="id-ID" sz="1400" dirty="0"/>
              <a:t>            JB    LT1</a:t>
            </a:r>
          </a:p>
          <a:p>
            <a:r>
              <a:rPr lang="id-ID" sz="1400" dirty="0"/>
              <a:t>            CMP DL,'Z'</a:t>
            </a:r>
          </a:p>
          <a:p>
            <a:r>
              <a:rPr lang="id-ID" sz="1400" dirty="0"/>
              <a:t>            JA    </a:t>
            </a:r>
            <a:r>
              <a:rPr lang="id-ID" sz="1400" dirty="0" smtClean="0"/>
              <a:t>LT1</a:t>
            </a:r>
            <a:endParaRPr lang="en-US" sz="1400" dirty="0" smtClean="0"/>
          </a:p>
          <a:p>
            <a:endParaRPr lang="en-US" sz="1400" dirty="0"/>
          </a:p>
          <a:p>
            <a:endParaRPr lang="id-ID" sz="1400" dirty="0"/>
          </a:p>
          <a:p>
            <a:r>
              <a:rPr lang="id-ID" sz="1400" dirty="0"/>
              <a:t>            ADD DL,32</a:t>
            </a:r>
          </a:p>
          <a:p>
            <a:r>
              <a:rPr lang="id-ID" sz="1400" dirty="0"/>
              <a:t>            LT1: INC SI</a:t>
            </a:r>
          </a:p>
          <a:p>
            <a:r>
              <a:rPr lang="id-ID" sz="1400" dirty="0"/>
              <a:t>                INT 21h</a:t>
            </a:r>
          </a:p>
          <a:p>
            <a:r>
              <a:rPr lang="id-ID" sz="1400" dirty="0"/>
              <a:t>            LOOP LapThuong</a:t>
            </a:r>
          </a:p>
          <a:p>
            <a:r>
              <a:rPr lang="id-ID" sz="1400" dirty="0"/>
              <a:t>        RET</a:t>
            </a:r>
          </a:p>
          <a:p>
            <a:r>
              <a:rPr lang="id-ID" sz="1400" b="1" i="1" dirty="0">
                <a:solidFill>
                  <a:schemeClr val="tx1"/>
                </a:solidFill>
              </a:rPr>
              <a:t>InChuoiThuong</a:t>
            </a:r>
            <a:r>
              <a:rPr lang="id-ID" sz="1400" b="1" i="1" dirty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ENDP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5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CHUỖI IN </a:t>
            </a:r>
            <a:r>
              <a:rPr lang="en-US" b="1" i="1" dirty="0" smtClean="0"/>
              <a:t>HOA</a:t>
            </a:r>
            <a:endParaRPr lang="en-US" b="1" i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</a:t>
            </a:fld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51520" y="3885678"/>
            <a:ext cx="3359853" cy="1130279"/>
          </a:xfrm>
          <a:prstGeom prst="parallelogram">
            <a:avLst>
              <a:gd name="adj" fmla="val 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endParaRPr lang="en-US" dirty="0"/>
          </a:p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bach</a:t>
            </a:r>
            <a:r>
              <a:rPr lang="en-US" dirty="0"/>
              <a:t> </a:t>
            </a:r>
            <a:r>
              <a:rPr lang="en-US" dirty="0" err="1"/>
              <a:t>khoa</a:t>
            </a:r>
            <a:endParaRPr lang="en-US" dirty="0"/>
          </a:p>
          <a:p>
            <a:r>
              <a:rPr lang="en-US" dirty="0" err="1" smtClean="0"/>
              <a:t>Chuỗi</a:t>
            </a:r>
            <a:r>
              <a:rPr lang="en-US" dirty="0" smtClean="0"/>
              <a:t> in </a:t>
            </a:r>
            <a:r>
              <a:rPr lang="en-US" dirty="0" err="1" smtClean="0"/>
              <a:t>hoa</a:t>
            </a:r>
            <a:r>
              <a:rPr lang="en-US" dirty="0" smtClean="0"/>
              <a:t>: BACH KHOA</a:t>
            </a:r>
            <a:endParaRPr lang="en-US" dirty="0"/>
          </a:p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252142" y="2249091"/>
            <a:ext cx="3359231" cy="741192"/>
          </a:xfrm>
          <a:prstGeom prst="parallelogram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smtClean="0"/>
              <a:t>‘a’ </a:t>
            </a:r>
            <a:r>
              <a:rPr lang="en-US" sz="1600" dirty="0"/>
              <a:t>-&gt; </a:t>
            </a:r>
            <a:r>
              <a:rPr lang="en-US" sz="1600" dirty="0" smtClean="0"/>
              <a:t>‘z’ </a:t>
            </a:r>
            <a:r>
              <a:rPr lang="en-US" sz="1600" dirty="0" err="1"/>
              <a:t>trong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in </a:t>
            </a:r>
            <a:r>
              <a:rPr lang="en-US" sz="1600" dirty="0" err="1" smtClean="0"/>
              <a:t>hoa</a:t>
            </a:r>
            <a:r>
              <a:rPr lang="en-US" sz="1600" dirty="0" smtClean="0"/>
              <a:t>,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3874443" y="3958017"/>
            <a:ext cx="290470" cy="816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4570294" y="1916198"/>
            <a:ext cx="4473183" cy="3938960"/>
          </a:xfrm>
          <a:prstGeom prst="parallelogram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id-ID" sz="1400" b="1" i="1" dirty="0" smtClean="0">
                <a:solidFill>
                  <a:schemeClr val="tx1"/>
                </a:solidFill>
              </a:rPr>
              <a:t>InChuoi</a:t>
            </a:r>
            <a:r>
              <a:rPr lang="en-US" sz="1400" b="1" i="1" dirty="0" err="1" smtClean="0">
                <a:solidFill>
                  <a:schemeClr val="tx1"/>
                </a:solidFill>
              </a:rPr>
              <a:t>Hoa</a:t>
            </a:r>
            <a:r>
              <a:rPr lang="id-ID" sz="1400" b="1" i="1" dirty="0" smtClean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PROC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</a:t>
            </a:r>
            <a:r>
              <a:rPr lang="id-ID" sz="1400" dirty="0" smtClean="0"/>
              <a:t>LEA SI,</a:t>
            </a:r>
            <a:r>
              <a:rPr lang="en-US" sz="1400" dirty="0" smtClean="0"/>
              <a:t>CHUOI</a:t>
            </a:r>
            <a:r>
              <a:rPr lang="id-ID" sz="1400" dirty="0" smtClean="0"/>
              <a:t>+1        </a:t>
            </a:r>
            <a:endParaRPr lang="id-ID" sz="1400" dirty="0"/>
          </a:p>
          <a:p>
            <a:r>
              <a:rPr lang="id-ID" sz="1400" dirty="0"/>
              <a:t>        XOR CX,CX</a:t>
            </a:r>
          </a:p>
          <a:p>
            <a:r>
              <a:rPr lang="id-ID" sz="1400" dirty="0"/>
              <a:t>        MOV CL,[SI]</a:t>
            </a:r>
          </a:p>
          <a:p>
            <a:r>
              <a:rPr lang="id-ID" sz="1400" dirty="0"/>
              <a:t>        INC SI</a:t>
            </a:r>
          </a:p>
          <a:p>
            <a:r>
              <a:rPr lang="id-ID" sz="1400" dirty="0"/>
              <a:t>        LapThuong:</a:t>
            </a:r>
          </a:p>
          <a:p>
            <a:r>
              <a:rPr lang="id-ID" sz="1400" dirty="0"/>
              <a:t>            MOV AH,02h</a:t>
            </a:r>
          </a:p>
          <a:p>
            <a:r>
              <a:rPr lang="id-ID" sz="1400" dirty="0"/>
              <a:t>            MOV DL,[SI]</a:t>
            </a:r>
          </a:p>
          <a:p>
            <a:r>
              <a:rPr lang="id-ID" sz="1400" dirty="0"/>
              <a:t>            CMP DL</a:t>
            </a:r>
            <a:r>
              <a:rPr lang="id-ID" sz="1400" dirty="0" smtClean="0"/>
              <a:t>,‘</a:t>
            </a:r>
            <a:r>
              <a:rPr lang="en-US" sz="1400" dirty="0" smtClean="0"/>
              <a:t>a</a:t>
            </a:r>
            <a:r>
              <a:rPr lang="id-ID" sz="1400" dirty="0" smtClean="0"/>
              <a:t>'</a:t>
            </a:r>
            <a:endParaRPr lang="id-ID" sz="1400" dirty="0"/>
          </a:p>
          <a:p>
            <a:r>
              <a:rPr lang="id-ID" sz="1400" dirty="0"/>
              <a:t>            JB    LT1</a:t>
            </a:r>
          </a:p>
          <a:p>
            <a:r>
              <a:rPr lang="id-ID" sz="1400" dirty="0"/>
              <a:t>            CMP DL</a:t>
            </a:r>
            <a:r>
              <a:rPr lang="id-ID" sz="1400" dirty="0" smtClean="0"/>
              <a:t>,‘</a:t>
            </a:r>
            <a:r>
              <a:rPr lang="en-US" sz="1400" dirty="0" smtClean="0"/>
              <a:t>z</a:t>
            </a:r>
            <a:r>
              <a:rPr lang="id-ID" sz="1400" dirty="0" smtClean="0"/>
              <a:t>'</a:t>
            </a:r>
            <a:endParaRPr lang="id-ID" sz="1400" dirty="0"/>
          </a:p>
          <a:p>
            <a:r>
              <a:rPr lang="id-ID" sz="1400" dirty="0"/>
              <a:t>            JA    </a:t>
            </a:r>
            <a:r>
              <a:rPr lang="id-ID" sz="1400" dirty="0" smtClean="0"/>
              <a:t>LT1</a:t>
            </a:r>
            <a:endParaRPr lang="en-US" sz="1400" dirty="0" smtClean="0"/>
          </a:p>
          <a:p>
            <a:endParaRPr lang="en-US" sz="1400" dirty="0"/>
          </a:p>
          <a:p>
            <a:endParaRPr lang="id-ID" sz="1400" dirty="0"/>
          </a:p>
          <a:p>
            <a:r>
              <a:rPr lang="id-ID" sz="1400" dirty="0"/>
              <a:t>            </a:t>
            </a:r>
            <a:r>
              <a:rPr lang="en-US" sz="1400" dirty="0" smtClean="0"/>
              <a:t>SUB</a:t>
            </a:r>
            <a:r>
              <a:rPr lang="id-ID" sz="1400" dirty="0" smtClean="0"/>
              <a:t> </a:t>
            </a:r>
            <a:r>
              <a:rPr lang="id-ID" sz="1400" dirty="0"/>
              <a:t>DL,32</a:t>
            </a:r>
          </a:p>
          <a:p>
            <a:r>
              <a:rPr lang="id-ID" sz="1400" dirty="0"/>
              <a:t>            LT1: INC SI</a:t>
            </a:r>
          </a:p>
          <a:p>
            <a:r>
              <a:rPr lang="id-ID" sz="1400" dirty="0"/>
              <a:t>                INT 21h</a:t>
            </a:r>
          </a:p>
          <a:p>
            <a:r>
              <a:rPr lang="id-ID" sz="1400" dirty="0"/>
              <a:t>            LOOP LapThuong</a:t>
            </a:r>
          </a:p>
          <a:p>
            <a:r>
              <a:rPr lang="id-ID" sz="1400" dirty="0"/>
              <a:t>        RET</a:t>
            </a:r>
          </a:p>
          <a:p>
            <a:r>
              <a:rPr lang="id-ID" sz="1400" b="1" i="1" dirty="0" smtClean="0">
                <a:solidFill>
                  <a:schemeClr val="tx1"/>
                </a:solidFill>
              </a:rPr>
              <a:t>InChuoi</a:t>
            </a:r>
            <a:r>
              <a:rPr lang="en-US" sz="1400" b="1" i="1" dirty="0" err="1" smtClean="0">
                <a:solidFill>
                  <a:schemeClr val="tx1"/>
                </a:solidFill>
              </a:rPr>
              <a:t>Hoa</a:t>
            </a:r>
            <a:r>
              <a:rPr lang="id-ID" sz="1400" b="1" i="1" dirty="0" smtClean="0"/>
              <a:t> </a:t>
            </a:r>
            <a:r>
              <a:rPr lang="id-ID" sz="1400" b="1" i="1" dirty="0">
                <a:solidFill>
                  <a:srgbClr val="C00000"/>
                </a:solidFill>
              </a:rPr>
              <a:t>ENDP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SAO CHÉP XÂU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8</a:t>
            </a:fld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395536" y="1690688"/>
            <a:ext cx="2376264" cy="946224"/>
          </a:xfrm>
          <a:prstGeom prst="parallelogram">
            <a:avLst>
              <a:gd name="adj" fmla="val 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prstClr val="white"/>
                </a:solidFill>
              </a:rPr>
              <a:t>Sao </a:t>
            </a:r>
            <a:r>
              <a:rPr lang="en-US" dirty="0" err="1" smtClean="0">
                <a:solidFill>
                  <a:prstClr val="white"/>
                </a:solidFill>
              </a:rPr>
              <a:t>chép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xâu</a:t>
            </a:r>
            <a:r>
              <a:rPr lang="en-US" dirty="0" smtClean="0">
                <a:solidFill>
                  <a:prstClr val="white"/>
                </a:solidFill>
              </a:rPr>
              <a:t> string2 </a:t>
            </a:r>
            <a:r>
              <a:rPr lang="en-US" dirty="0" err="1" smtClean="0">
                <a:solidFill>
                  <a:prstClr val="white"/>
                </a:solidFill>
              </a:rPr>
              <a:t>từ</a:t>
            </a:r>
            <a:r>
              <a:rPr lang="en-US" dirty="0" smtClean="0">
                <a:solidFill>
                  <a:prstClr val="white"/>
                </a:solidFill>
              </a:rPr>
              <a:t> string1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8" name="Parallelogram 17"/>
          <p:cNvSpPr/>
          <p:nvPr/>
        </p:nvSpPr>
        <p:spPr>
          <a:xfrm>
            <a:off x="3059832" y="1690688"/>
            <a:ext cx="5688632" cy="4546624"/>
          </a:xfrm>
          <a:prstGeom prst="parallelogram">
            <a:avLst>
              <a:gd name="adj" fmla="val 0"/>
            </a:avLst>
          </a:prstGeom>
          <a:solidFill>
            <a:schemeClr val="accent3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chemeClr val="tx1"/>
                </a:solidFill>
              </a:rPr>
              <a:t>copyString</a:t>
            </a:r>
            <a:r>
              <a:rPr lang="en-US" sz="2000" dirty="0">
                <a:solidFill>
                  <a:srgbClr val="63D4AC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MACRO</a:t>
            </a:r>
            <a:r>
              <a:rPr lang="en-US" sz="2000" dirty="0">
                <a:solidFill>
                  <a:prstClr val="white"/>
                </a:solidFill>
              </a:rPr>
              <a:t> string1,string2  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MOV BX,0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</a:t>
            </a:r>
            <a:r>
              <a:rPr lang="en-US" sz="2000" dirty="0" err="1">
                <a:solidFill>
                  <a:srgbClr val="C00000"/>
                </a:solidFill>
              </a:rPr>
              <a:t>copyloop</a:t>
            </a:r>
            <a:r>
              <a:rPr lang="en-US" sz="2000" dirty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CMP string1[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>
                <a:solidFill>
                  <a:prstClr val="white"/>
                </a:solidFill>
              </a:rPr>
              <a:t>],'$'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JE exit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MOV DL,string1[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 smtClean="0">
                <a:solidFill>
                  <a:prstClr val="white"/>
                </a:solidFill>
              </a:rPr>
              <a:t>]</a:t>
            </a: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        MOV string2[</a:t>
            </a:r>
            <a:r>
              <a:rPr lang="en-US" sz="2000" dirty="0" err="1">
                <a:solidFill>
                  <a:prstClr val="white"/>
                </a:solidFill>
              </a:rPr>
              <a:t>bx</a:t>
            </a:r>
            <a:r>
              <a:rPr lang="en-US" sz="2000" dirty="0">
                <a:solidFill>
                  <a:prstClr val="white"/>
                </a:solidFill>
              </a:rPr>
              <a:t>],DL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INC BX</a:t>
            </a:r>
          </a:p>
          <a:p>
            <a:r>
              <a:rPr lang="en-US" sz="2000" dirty="0">
                <a:solidFill>
                  <a:prstClr val="white"/>
                </a:solidFill>
              </a:rPr>
              <a:t>        JMP </a:t>
            </a:r>
            <a:r>
              <a:rPr lang="en-US" sz="2000" dirty="0" err="1">
                <a:solidFill>
                  <a:srgbClr val="C00000"/>
                </a:solidFill>
              </a:rPr>
              <a:t>copyloop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    exit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ENDM </a:t>
            </a:r>
          </a:p>
        </p:txBody>
      </p:sp>
    </p:spTree>
    <p:extLst>
      <p:ext uri="{BB962C8B-B14F-4D97-AF65-F5344CB8AC3E}">
        <p14:creationId xmlns:p14="http://schemas.microsoft.com/office/powerpoint/2010/main" val="38056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smtClean="0"/>
              <a:t>SO SÁNH ĐỘ DÀI 2 CHUỖI</a:t>
            </a:r>
            <a:endParaRPr lang="en-US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Assembly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Parallelogram 19"/>
          <p:cNvSpPr/>
          <p:nvPr/>
        </p:nvSpPr>
        <p:spPr>
          <a:xfrm>
            <a:off x="1259632" y="2276872"/>
            <a:ext cx="6336704" cy="648072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prstClr val="white"/>
                </a:solidFill>
              </a:rPr>
              <a:t>So </a:t>
            </a:r>
            <a:r>
              <a:rPr lang="en-US" sz="2400" dirty="0" err="1" smtClean="0">
                <a:solidFill>
                  <a:prstClr val="white"/>
                </a:solidFill>
              </a:rPr>
              <a:t>sánh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xem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chuỗi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nào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hơn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về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độ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dài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53551</TotalTime>
  <Words>1363</Words>
  <Application>Microsoft Office PowerPoint</Application>
  <PresentationFormat>On-screen Show (4:3)</PresentationFormat>
  <Paragraphs>398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Custom Design</vt:lpstr>
      <vt:lpstr>1_Blank</vt:lpstr>
      <vt:lpstr>TITLES</vt:lpstr>
      <vt:lpstr>Chuỗi trong Assembly</vt:lpstr>
      <vt:lpstr>Content</vt:lpstr>
      <vt:lpstr>NHẬP/XUẤT CHUỖI KÍ TỰ</vt:lpstr>
      <vt:lpstr>ĐẾM SỐ KÍ TỰ TRONG CHUỖI</vt:lpstr>
      <vt:lpstr>ĐẢO CHUỖI KÍ TỰ</vt:lpstr>
      <vt:lpstr>CHUỖI IN THƯỜNG</vt:lpstr>
      <vt:lpstr>CHUỖI IN HOA</vt:lpstr>
      <vt:lpstr>SAO CHÉP XÂU</vt:lpstr>
      <vt:lpstr>SO SÁNH ĐỘ DÀI 2 CHUỖI</vt:lpstr>
      <vt:lpstr>So sánh độ dài chuỗi</vt:lpstr>
      <vt:lpstr>SO SÁNH CHUỖI</vt:lpstr>
      <vt:lpstr>SO SÁNH CHUỖI</vt:lpstr>
      <vt:lpstr>TÌM KIẾM KÍ TỰ TRONG CHUỖI</vt:lpstr>
      <vt:lpstr>TÌM KIẾM KÍ TỰ TRONG CHUỖI</vt:lpstr>
      <vt:lpstr>Tìm kiếm xâu trong xâu</vt:lpstr>
      <vt:lpstr>Tìm kiếm xâu trong xâu</vt:lpstr>
      <vt:lpstr>Thank       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- Template for PowerPoint</dc:title>
  <dc:creator>showeet.com</dc:creator>
  <dc:description>© Copyright Showeet.com</dc:description>
  <cp:lastModifiedBy>TomLe</cp:lastModifiedBy>
  <cp:revision>29</cp:revision>
  <dcterms:created xsi:type="dcterms:W3CDTF">2011-05-09T14:18:21Z</dcterms:created>
  <dcterms:modified xsi:type="dcterms:W3CDTF">2015-11-26T23:20:42Z</dcterms:modified>
  <cp:category>Templates</cp:category>
</cp:coreProperties>
</file>